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59" r:id="rId4"/>
    <p:sldId id="257" r:id="rId5"/>
    <p:sldId id="260" r:id="rId6"/>
    <p:sldId id="270" r:id="rId7"/>
    <p:sldId id="271" r:id="rId8"/>
    <p:sldId id="263" r:id="rId9"/>
    <p:sldId id="269" r:id="rId10"/>
    <p:sldId id="265" r:id="rId11"/>
    <p:sldId id="266" r:id="rId12"/>
    <p:sldId id="268" r:id="rId13"/>
    <p:sldId id="261" r:id="rId14"/>
    <p:sldId id="272"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6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1"/>
  </p:normalViewPr>
  <p:slideViewPr>
    <p:cSldViewPr snapToGrid="0">
      <p:cViewPr>
        <p:scale>
          <a:sx n="100" d="100"/>
          <a:sy n="100" d="100"/>
        </p:scale>
        <p:origin x="1000"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2" Type="http://schemas.openxmlformats.org/officeDocument/2006/relationships/hyperlink" Target="https://icc.ucdavis.edu/materials/resume/samples" TargetMode="External"/><Relationship Id="rId1" Type="http://schemas.openxmlformats.org/officeDocument/2006/relationships/hyperlink" Target="https://career.sa.ua.edu/"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hyperlink" Target="https://docs.google.com/document/d/1VH3ZXuEQcScSS7Ysty8KvE1AmRY-IaZI66RUpJhzNuo/edit" TargetMode="External"/><Relationship Id="rId5" Type="http://schemas.openxmlformats.org/officeDocument/2006/relationships/image" Target="../media/image11.svg"/><Relationship Id="rId4"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2" Type="http://schemas.openxmlformats.org/officeDocument/2006/relationships/hyperlink" Target="https://icc.ucdavis.edu/materials/resume/samples" TargetMode="External"/><Relationship Id="rId1" Type="http://schemas.openxmlformats.org/officeDocument/2006/relationships/hyperlink" Target="https://career.sa.ua.edu/"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docs.google.com/document/d/1VH3ZXuEQcScSS7Ysty8KvE1AmRY-IaZI66RUpJhzNuo/edit" TargetMode="External"/><Relationship Id="rId2" Type="http://schemas.openxmlformats.org/officeDocument/2006/relationships/image" Target="../media/image9.svg"/><Relationship Id="rId1" Type="http://schemas.openxmlformats.org/officeDocument/2006/relationships/image" Target="../media/image8.png"/><Relationship Id="rId5" Type="http://schemas.openxmlformats.org/officeDocument/2006/relationships/image" Target="../media/image11.svg"/><Relationship Id="rId4"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B4D87D-57E3-4654-BFF5-C1BF437568B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B2C9F79-80AC-4C71-9AAA-9D0091BF236D}">
      <dgm:prSet custT="1"/>
      <dgm:spPr/>
      <dgm:t>
        <a:bodyPr/>
        <a:lstStyle/>
        <a:p>
          <a:pPr>
            <a:lnSpc>
              <a:spcPct val="100000"/>
            </a:lnSpc>
          </a:pPr>
          <a:r>
            <a:rPr lang="en-US" sz="2800" dirty="0"/>
            <a:t>HEADER/CONTACT INFORMATION</a:t>
          </a:r>
          <a:endParaRPr lang="en-US" sz="2200" dirty="0"/>
        </a:p>
      </dgm:t>
    </dgm:pt>
    <dgm:pt modelId="{55156CAD-3498-4AA4-98E2-2B0E4073A6BC}" type="parTrans" cxnId="{58314E79-CE53-4626-BE1E-4EB4F62D6CAE}">
      <dgm:prSet/>
      <dgm:spPr/>
      <dgm:t>
        <a:bodyPr/>
        <a:lstStyle/>
        <a:p>
          <a:endParaRPr lang="en-US"/>
        </a:p>
      </dgm:t>
    </dgm:pt>
    <dgm:pt modelId="{2A35347D-28BB-4D41-A95A-DCCF0BFF8BDA}" type="sibTrans" cxnId="{58314E79-CE53-4626-BE1E-4EB4F62D6CAE}">
      <dgm:prSet/>
      <dgm:spPr/>
      <dgm:t>
        <a:bodyPr/>
        <a:lstStyle/>
        <a:p>
          <a:endParaRPr lang="en-US"/>
        </a:p>
      </dgm:t>
    </dgm:pt>
    <dgm:pt modelId="{7DB67107-0BA6-450A-9EC5-D2AE03CFA5B6}">
      <dgm:prSet custT="1"/>
      <dgm:spPr/>
      <dgm:t>
        <a:bodyPr/>
        <a:lstStyle/>
        <a:p>
          <a:pPr>
            <a:lnSpc>
              <a:spcPct val="100000"/>
            </a:lnSpc>
          </a:pPr>
          <a:r>
            <a:rPr lang="en-US" sz="2800" dirty="0"/>
            <a:t>EDUCATION</a:t>
          </a:r>
        </a:p>
      </dgm:t>
    </dgm:pt>
    <dgm:pt modelId="{2F7FC26B-7C78-4157-9F3B-F721AF3BEB9B}" type="parTrans" cxnId="{FCAB5E9C-C64C-42C4-B3FF-1D706F350847}">
      <dgm:prSet/>
      <dgm:spPr/>
      <dgm:t>
        <a:bodyPr/>
        <a:lstStyle/>
        <a:p>
          <a:endParaRPr lang="en-US"/>
        </a:p>
      </dgm:t>
    </dgm:pt>
    <dgm:pt modelId="{7999D1EE-244F-43C5-BC4E-6D3F05E1C487}" type="sibTrans" cxnId="{FCAB5E9C-C64C-42C4-B3FF-1D706F350847}">
      <dgm:prSet/>
      <dgm:spPr/>
      <dgm:t>
        <a:bodyPr/>
        <a:lstStyle/>
        <a:p>
          <a:endParaRPr lang="en-US"/>
        </a:p>
      </dgm:t>
    </dgm:pt>
    <dgm:pt modelId="{D92F06D0-A516-4284-ABCB-54C26BD24B02}">
      <dgm:prSet custT="1"/>
      <dgm:spPr>
        <a:solidFill>
          <a:schemeClr val="accent6">
            <a:lumMod val="50000"/>
          </a:schemeClr>
        </a:solidFill>
      </dgm:spPr>
      <dgm:t>
        <a:bodyPr/>
        <a:lstStyle/>
        <a:p>
          <a:pPr>
            <a:lnSpc>
              <a:spcPct val="100000"/>
            </a:lnSpc>
          </a:pPr>
          <a:r>
            <a:rPr lang="en-US" sz="2800" dirty="0"/>
            <a:t>PROFESSIONAL EXPERIENCE/WORK EXPERIENCE</a:t>
          </a:r>
        </a:p>
      </dgm:t>
    </dgm:pt>
    <dgm:pt modelId="{77769D27-A787-4D72-92E7-67F0BD7D9A1C}" type="parTrans" cxnId="{AB74AB7F-2B6F-4585-82C4-2290C195E0C6}">
      <dgm:prSet/>
      <dgm:spPr/>
      <dgm:t>
        <a:bodyPr/>
        <a:lstStyle/>
        <a:p>
          <a:endParaRPr lang="en-US"/>
        </a:p>
      </dgm:t>
    </dgm:pt>
    <dgm:pt modelId="{012E6477-FEA7-48B6-B8F0-75EF536534B5}" type="sibTrans" cxnId="{AB74AB7F-2B6F-4585-82C4-2290C195E0C6}">
      <dgm:prSet/>
      <dgm:spPr/>
      <dgm:t>
        <a:bodyPr/>
        <a:lstStyle/>
        <a:p>
          <a:endParaRPr lang="en-US"/>
        </a:p>
      </dgm:t>
    </dgm:pt>
    <dgm:pt modelId="{192D5F41-98D8-4A90-BD21-B5D17D735974}" type="pres">
      <dgm:prSet presAssocID="{61B4D87D-57E3-4654-BFF5-C1BF437568B6}" presName="root" presStyleCnt="0">
        <dgm:presLayoutVars>
          <dgm:dir/>
          <dgm:resizeHandles val="exact"/>
        </dgm:presLayoutVars>
      </dgm:prSet>
      <dgm:spPr/>
    </dgm:pt>
    <dgm:pt modelId="{1F393B25-73F9-4C1B-9D82-6693BB9EC5C5}" type="pres">
      <dgm:prSet presAssocID="{7B2C9F79-80AC-4C71-9AAA-9D0091BF236D}" presName="compNode" presStyleCnt="0"/>
      <dgm:spPr/>
    </dgm:pt>
    <dgm:pt modelId="{DFD2A2AA-5E38-4970-B339-685CD514D60E}" type="pres">
      <dgm:prSet presAssocID="{7B2C9F79-80AC-4C71-9AAA-9D0091BF236D}" presName="bgRect" presStyleLbl="bgShp" presStyleIdx="0" presStyleCnt="3"/>
      <dgm:spPr>
        <a:solidFill>
          <a:srgbClr val="C00000"/>
        </a:solidFill>
      </dgm:spPr>
    </dgm:pt>
    <dgm:pt modelId="{D9D0848D-8B34-4633-9873-B4C1F36EC1D0}" type="pres">
      <dgm:prSet presAssocID="{7B2C9F79-80AC-4C71-9AAA-9D0091BF23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g"/>
        </a:ext>
      </dgm:extLst>
    </dgm:pt>
    <dgm:pt modelId="{817D4781-3811-4A34-80D1-3F04B57CCC8D}" type="pres">
      <dgm:prSet presAssocID="{7B2C9F79-80AC-4C71-9AAA-9D0091BF236D}" presName="spaceRect" presStyleCnt="0"/>
      <dgm:spPr/>
    </dgm:pt>
    <dgm:pt modelId="{79A17E83-863D-46F8-8436-12B6B3AFB3BC}" type="pres">
      <dgm:prSet presAssocID="{7B2C9F79-80AC-4C71-9AAA-9D0091BF236D}" presName="parTx" presStyleLbl="revTx" presStyleIdx="0" presStyleCnt="3">
        <dgm:presLayoutVars>
          <dgm:chMax val="0"/>
          <dgm:chPref val="0"/>
        </dgm:presLayoutVars>
      </dgm:prSet>
      <dgm:spPr/>
    </dgm:pt>
    <dgm:pt modelId="{CE5B84DD-2F33-4AE8-8BF2-3C4DBA5488E1}" type="pres">
      <dgm:prSet presAssocID="{2A35347D-28BB-4D41-A95A-DCCF0BFF8BDA}" presName="sibTrans" presStyleCnt="0"/>
      <dgm:spPr/>
    </dgm:pt>
    <dgm:pt modelId="{BEF94F0A-7863-40AD-8107-D480A3550B08}" type="pres">
      <dgm:prSet presAssocID="{7DB67107-0BA6-450A-9EC5-D2AE03CFA5B6}" presName="compNode" presStyleCnt="0"/>
      <dgm:spPr/>
    </dgm:pt>
    <dgm:pt modelId="{879961EE-8E81-4084-B132-149B4D675DF8}" type="pres">
      <dgm:prSet presAssocID="{7DB67107-0BA6-450A-9EC5-D2AE03CFA5B6}" presName="bgRect" presStyleLbl="bgShp" presStyleIdx="1" presStyleCnt="3" custLinFactNeighborX="-1283" custLinFactNeighborY="-144"/>
      <dgm:spPr/>
    </dgm:pt>
    <dgm:pt modelId="{2C469106-1D53-42C8-8DD6-50D4B72F0BC9}" type="pres">
      <dgm:prSet presAssocID="{7DB67107-0BA6-450A-9EC5-D2AE03CFA5B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5C92E90-E026-4311-A723-5D1E11E3FC92}" type="pres">
      <dgm:prSet presAssocID="{7DB67107-0BA6-450A-9EC5-D2AE03CFA5B6}" presName="spaceRect" presStyleCnt="0"/>
      <dgm:spPr/>
    </dgm:pt>
    <dgm:pt modelId="{ABC823BE-1848-49EC-8D35-B766153D57AF}" type="pres">
      <dgm:prSet presAssocID="{7DB67107-0BA6-450A-9EC5-D2AE03CFA5B6}" presName="parTx" presStyleLbl="revTx" presStyleIdx="1" presStyleCnt="3">
        <dgm:presLayoutVars>
          <dgm:chMax val="0"/>
          <dgm:chPref val="0"/>
        </dgm:presLayoutVars>
      </dgm:prSet>
      <dgm:spPr/>
    </dgm:pt>
    <dgm:pt modelId="{6869445B-5F94-45BB-88BA-A08081933FD5}" type="pres">
      <dgm:prSet presAssocID="{7999D1EE-244F-43C5-BC4E-6D3F05E1C487}" presName="sibTrans" presStyleCnt="0"/>
      <dgm:spPr/>
    </dgm:pt>
    <dgm:pt modelId="{74C5FCB7-4371-4C80-B68B-AEA17566C961}" type="pres">
      <dgm:prSet presAssocID="{D92F06D0-A516-4284-ABCB-54C26BD24B02}" presName="compNode" presStyleCnt="0"/>
      <dgm:spPr/>
    </dgm:pt>
    <dgm:pt modelId="{0C2E0B28-D60C-4A2B-8F6B-1E6F2BD91146}" type="pres">
      <dgm:prSet presAssocID="{D92F06D0-A516-4284-ABCB-54C26BD24B02}" presName="bgRect" presStyleLbl="bgShp" presStyleIdx="2" presStyleCnt="3"/>
      <dgm:spPr/>
    </dgm:pt>
    <dgm:pt modelId="{16DA897E-3E6D-48DF-B1C3-9CAA468B1047}" type="pres">
      <dgm:prSet presAssocID="{D92F06D0-A516-4284-ABCB-54C26BD24B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7A1F8F62-873F-4AC7-9421-939B9BE23CB0}" type="pres">
      <dgm:prSet presAssocID="{D92F06D0-A516-4284-ABCB-54C26BD24B02}" presName="spaceRect" presStyleCnt="0"/>
      <dgm:spPr/>
    </dgm:pt>
    <dgm:pt modelId="{E2C5843A-EB79-497E-BF65-D78E3A5BC190}" type="pres">
      <dgm:prSet presAssocID="{D92F06D0-A516-4284-ABCB-54C26BD24B02}" presName="parTx" presStyleLbl="revTx" presStyleIdx="2" presStyleCnt="3">
        <dgm:presLayoutVars>
          <dgm:chMax val="0"/>
          <dgm:chPref val="0"/>
        </dgm:presLayoutVars>
      </dgm:prSet>
      <dgm:spPr/>
    </dgm:pt>
  </dgm:ptLst>
  <dgm:cxnLst>
    <dgm:cxn modelId="{D4466F29-49F0-3E46-8F5B-D9052C07ABB5}" type="presOf" srcId="{D92F06D0-A516-4284-ABCB-54C26BD24B02}" destId="{E2C5843A-EB79-497E-BF65-D78E3A5BC190}" srcOrd="0" destOrd="0" presId="urn:microsoft.com/office/officeart/2018/2/layout/IconVerticalSolidList"/>
    <dgm:cxn modelId="{58314E79-CE53-4626-BE1E-4EB4F62D6CAE}" srcId="{61B4D87D-57E3-4654-BFF5-C1BF437568B6}" destId="{7B2C9F79-80AC-4C71-9AAA-9D0091BF236D}" srcOrd="0" destOrd="0" parTransId="{55156CAD-3498-4AA4-98E2-2B0E4073A6BC}" sibTransId="{2A35347D-28BB-4D41-A95A-DCCF0BFF8BDA}"/>
    <dgm:cxn modelId="{AB74AB7F-2B6F-4585-82C4-2290C195E0C6}" srcId="{61B4D87D-57E3-4654-BFF5-C1BF437568B6}" destId="{D92F06D0-A516-4284-ABCB-54C26BD24B02}" srcOrd="2" destOrd="0" parTransId="{77769D27-A787-4D72-92E7-67F0BD7D9A1C}" sibTransId="{012E6477-FEA7-48B6-B8F0-75EF536534B5}"/>
    <dgm:cxn modelId="{A0E1BA88-63F0-974C-81BB-254B8A6DCF8F}" type="presOf" srcId="{7DB67107-0BA6-450A-9EC5-D2AE03CFA5B6}" destId="{ABC823BE-1848-49EC-8D35-B766153D57AF}" srcOrd="0" destOrd="0" presId="urn:microsoft.com/office/officeart/2018/2/layout/IconVerticalSolidList"/>
    <dgm:cxn modelId="{84927097-3EE9-9342-9621-B544C4437432}" type="presOf" srcId="{61B4D87D-57E3-4654-BFF5-C1BF437568B6}" destId="{192D5F41-98D8-4A90-BD21-B5D17D735974}" srcOrd="0" destOrd="0" presId="urn:microsoft.com/office/officeart/2018/2/layout/IconVerticalSolidList"/>
    <dgm:cxn modelId="{FCAB5E9C-C64C-42C4-B3FF-1D706F350847}" srcId="{61B4D87D-57E3-4654-BFF5-C1BF437568B6}" destId="{7DB67107-0BA6-450A-9EC5-D2AE03CFA5B6}" srcOrd="1" destOrd="0" parTransId="{2F7FC26B-7C78-4157-9F3B-F721AF3BEB9B}" sibTransId="{7999D1EE-244F-43C5-BC4E-6D3F05E1C487}"/>
    <dgm:cxn modelId="{0B7176E4-B394-314F-8BFB-8858290369F6}" type="presOf" srcId="{7B2C9F79-80AC-4C71-9AAA-9D0091BF236D}" destId="{79A17E83-863D-46F8-8436-12B6B3AFB3BC}" srcOrd="0" destOrd="0" presId="urn:microsoft.com/office/officeart/2018/2/layout/IconVerticalSolidList"/>
    <dgm:cxn modelId="{7BD23D78-CF4C-2D4B-9EC3-C7BF188C8200}" type="presParOf" srcId="{192D5F41-98D8-4A90-BD21-B5D17D735974}" destId="{1F393B25-73F9-4C1B-9D82-6693BB9EC5C5}" srcOrd="0" destOrd="0" presId="urn:microsoft.com/office/officeart/2018/2/layout/IconVerticalSolidList"/>
    <dgm:cxn modelId="{48C2BB7E-9143-0143-844A-5BB2D66B8946}" type="presParOf" srcId="{1F393B25-73F9-4C1B-9D82-6693BB9EC5C5}" destId="{DFD2A2AA-5E38-4970-B339-685CD514D60E}" srcOrd="0" destOrd="0" presId="urn:microsoft.com/office/officeart/2018/2/layout/IconVerticalSolidList"/>
    <dgm:cxn modelId="{6CB9E90B-E5C1-3B4F-8311-37046BAA7122}" type="presParOf" srcId="{1F393B25-73F9-4C1B-9D82-6693BB9EC5C5}" destId="{D9D0848D-8B34-4633-9873-B4C1F36EC1D0}" srcOrd="1" destOrd="0" presId="urn:microsoft.com/office/officeart/2018/2/layout/IconVerticalSolidList"/>
    <dgm:cxn modelId="{7391AFA8-36A0-FF48-8D52-47135A242F98}" type="presParOf" srcId="{1F393B25-73F9-4C1B-9D82-6693BB9EC5C5}" destId="{817D4781-3811-4A34-80D1-3F04B57CCC8D}" srcOrd="2" destOrd="0" presId="urn:microsoft.com/office/officeart/2018/2/layout/IconVerticalSolidList"/>
    <dgm:cxn modelId="{3FB4A2D8-9195-C64E-BDE3-E1B19EC6FE91}" type="presParOf" srcId="{1F393B25-73F9-4C1B-9D82-6693BB9EC5C5}" destId="{79A17E83-863D-46F8-8436-12B6B3AFB3BC}" srcOrd="3" destOrd="0" presId="urn:microsoft.com/office/officeart/2018/2/layout/IconVerticalSolidList"/>
    <dgm:cxn modelId="{649A009D-803C-0D49-81C2-BA39EB3A1FF2}" type="presParOf" srcId="{192D5F41-98D8-4A90-BD21-B5D17D735974}" destId="{CE5B84DD-2F33-4AE8-8BF2-3C4DBA5488E1}" srcOrd="1" destOrd="0" presId="urn:microsoft.com/office/officeart/2018/2/layout/IconVerticalSolidList"/>
    <dgm:cxn modelId="{E259C830-6859-0B4F-8E2E-A2BF437F93D8}" type="presParOf" srcId="{192D5F41-98D8-4A90-BD21-B5D17D735974}" destId="{BEF94F0A-7863-40AD-8107-D480A3550B08}" srcOrd="2" destOrd="0" presId="urn:microsoft.com/office/officeart/2018/2/layout/IconVerticalSolidList"/>
    <dgm:cxn modelId="{A096942C-E584-4645-BC6E-6A2CA80C4465}" type="presParOf" srcId="{BEF94F0A-7863-40AD-8107-D480A3550B08}" destId="{879961EE-8E81-4084-B132-149B4D675DF8}" srcOrd="0" destOrd="0" presId="urn:microsoft.com/office/officeart/2018/2/layout/IconVerticalSolidList"/>
    <dgm:cxn modelId="{FF8C75BF-8D93-014F-9B31-9A9E47A4125B}" type="presParOf" srcId="{BEF94F0A-7863-40AD-8107-D480A3550B08}" destId="{2C469106-1D53-42C8-8DD6-50D4B72F0BC9}" srcOrd="1" destOrd="0" presId="urn:microsoft.com/office/officeart/2018/2/layout/IconVerticalSolidList"/>
    <dgm:cxn modelId="{D00D4615-C0BF-704C-B3AF-B6C5E2862613}" type="presParOf" srcId="{BEF94F0A-7863-40AD-8107-D480A3550B08}" destId="{85C92E90-E026-4311-A723-5D1E11E3FC92}" srcOrd="2" destOrd="0" presId="urn:microsoft.com/office/officeart/2018/2/layout/IconVerticalSolidList"/>
    <dgm:cxn modelId="{6D0C05B3-FAA2-AF44-A56D-0D8ADFE99097}" type="presParOf" srcId="{BEF94F0A-7863-40AD-8107-D480A3550B08}" destId="{ABC823BE-1848-49EC-8D35-B766153D57AF}" srcOrd="3" destOrd="0" presId="urn:microsoft.com/office/officeart/2018/2/layout/IconVerticalSolidList"/>
    <dgm:cxn modelId="{D9CD4B60-4219-1C41-9872-52CA64605BDC}" type="presParOf" srcId="{192D5F41-98D8-4A90-BD21-B5D17D735974}" destId="{6869445B-5F94-45BB-88BA-A08081933FD5}" srcOrd="3" destOrd="0" presId="urn:microsoft.com/office/officeart/2018/2/layout/IconVerticalSolidList"/>
    <dgm:cxn modelId="{14E0C8F6-2436-7E4D-8C5D-1D3A9EA90E7F}" type="presParOf" srcId="{192D5F41-98D8-4A90-BD21-B5D17D735974}" destId="{74C5FCB7-4371-4C80-B68B-AEA17566C961}" srcOrd="4" destOrd="0" presId="urn:microsoft.com/office/officeart/2018/2/layout/IconVerticalSolidList"/>
    <dgm:cxn modelId="{DC9D8EF1-0A90-3B4F-9D03-0CCB750AC94A}" type="presParOf" srcId="{74C5FCB7-4371-4C80-B68B-AEA17566C961}" destId="{0C2E0B28-D60C-4A2B-8F6B-1E6F2BD91146}" srcOrd="0" destOrd="0" presId="urn:microsoft.com/office/officeart/2018/2/layout/IconVerticalSolidList"/>
    <dgm:cxn modelId="{E9A9E0D9-66DD-954B-9548-CB736B225D56}" type="presParOf" srcId="{74C5FCB7-4371-4C80-B68B-AEA17566C961}" destId="{16DA897E-3E6D-48DF-B1C3-9CAA468B1047}" srcOrd="1" destOrd="0" presId="urn:microsoft.com/office/officeart/2018/2/layout/IconVerticalSolidList"/>
    <dgm:cxn modelId="{FB377357-BB7E-6646-BBB3-7543269A176B}" type="presParOf" srcId="{74C5FCB7-4371-4C80-B68B-AEA17566C961}" destId="{7A1F8F62-873F-4AC7-9421-939B9BE23CB0}" srcOrd="2" destOrd="0" presId="urn:microsoft.com/office/officeart/2018/2/layout/IconVerticalSolidList"/>
    <dgm:cxn modelId="{582851E7-2B82-7F4B-8455-E5BB24C5BC2A}" type="presParOf" srcId="{74C5FCB7-4371-4C80-B68B-AEA17566C961}" destId="{E2C5843A-EB79-497E-BF65-D78E3A5BC1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E4E2BD-5C44-4044-A1F0-FBF0E4BE91D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19EDF21-FA62-44E7-AED2-EA9B5BF71D24}">
      <dgm:prSet/>
      <dgm:spPr/>
      <dgm:t>
        <a:bodyPr/>
        <a:lstStyle/>
        <a:p>
          <a:r>
            <a:rPr lang="en-US" b="0" i="0" dirty="0"/>
            <a:t>Whereas a resume focuses on work experience, a CV expands on research and academic accomplishments. </a:t>
          </a:r>
          <a:endParaRPr lang="en-US" dirty="0"/>
        </a:p>
      </dgm:t>
    </dgm:pt>
    <dgm:pt modelId="{68A62646-A6CD-4FF2-8EEE-DB47AA1FE518}" type="parTrans" cxnId="{BF71B8B6-177F-4D27-8E30-7B58E3E5D475}">
      <dgm:prSet/>
      <dgm:spPr/>
      <dgm:t>
        <a:bodyPr/>
        <a:lstStyle/>
        <a:p>
          <a:endParaRPr lang="en-US"/>
        </a:p>
      </dgm:t>
    </dgm:pt>
    <dgm:pt modelId="{7482F5A6-95D6-4C0E-A8F1-A66D1E178C00}" type="sibTrans" cxnId="{BF71B8B6-177F-4D27-8E30-7B58E3E5D475}">
      <dgm:prSet/>
      <dgm:spPr/>
      <dgm:t>
        <a:bodyPr/>
        <a:lstStyle/>
        <a:p>
          <a:endParaRPr lang="en-US"/>
        </a:p>
      </dgm:t>
    </dgm:pt>
    <dgm:pt modelId="{F61B0FBC-62CF-48BB-825C-B5C57D69B5D9}">
      <dgm:prSet/>
      <dgm:spPr/>
      <dgm:t>
        <a:bodyPr/>
        <a:lstStyle/>
        <a:p>
          <a:r>
            <a:rPr lang="en-US" b="0" i="0"/>
            <a:t>A resume is one page, while a CV can be longer and more detailed. </a:t>
          </a:r>
          <a:endParaRPr lang="en-US"/>
        </a:p>
      </dgm:t>
    </dgm:pt>
    <dgm:pt modelId="{77BDE90D-D3BF-4546-B091-5B0E624E3716}" type="parTrans" cxnId="{75329C49-FC84-4DD9-BE05-8B8C54E7061B}">
      <dgm:prSet/>
      <dgm:spPr/>
      <dgm:t>
        <a:bodyPr/>
        <a:lstStyle/>
        <a:p>
          <a:endParaRPr lang="en-US"/>
        </a:p>
      </dgm:t>
    </dgm:pt>
    <dgm:pt modelId="{368A21BD-B37E-48C0-BAC8-8A11CB6B865D}" type="sibTrans" cxnId="{75329C49-FC84-4DD9-BE05-8B8C54E7061B}">
      <dgm:prSet/>
      <dgm:spPr/>
      <dgm:t>
        <a:bodyPr/>
        <a:lstStyle/>
        <a:p>
          <a:endParaRPr lang="en-US"/>
        </a:p>
      </dgm:t>
    </dgm:pt>
    <dgm:pt modelId="{142F12A1-9975-4FA9-9A15-B1C160E784CB}">
      <dgm:prSet/>
      <dgm:spPr/>
      <dgm:t>
        <a:bodyPr/>
        <a:lstStyle/>
        <a:p>
          <a:r>
            <a:rPr lang="en-US" dirty="0"/>
            <a:t>There are lots of examples online, including at </a:t>
          </a:r>
          <a:r>
            <a:rPr lang="en-US" dirty="0">
              <a:hlinkClick xmlns:r="http://schemas.openxmlformats.org/officeDocument/2006/relationships" r:id="rId1"/>
            </a:rPr>
            <a:t>UA Career Center</a:t>
          </a:r>
          <a:r>
            <a:rPr lang="en-US" dirty="0"/>
            <a:t>, but </a:t>
          </a:r>
          <a:r>
            <a:rPr lang="en-US" dirty="0">
              <a:hlinkClick xmlns:r="http://schemas.openxmlformats.org/officeDocument/2006/relationships" r:id="rId2"/>
            </a:rPr>
            <a:t>this page from UC Davis </a:t>
          </a:r>
          <a:r>
            <a:rPr lang="en-US" dirty="0"/>
            <a:t>has good examples.</a:t>
          </a:r>
        </a:p>
      </dgm:t>
    </dgm:pt>
    <dgm:pt modelId="{9B6A4928-3104-4A24-B7DC-AE8F9D6B718F}" type="parTrans" cxnId="{86F8AF34-A267-4B0C-89CE-9619E386465A}">
      <dgm:prSet/>
      <dgm:spPr/>
      <dgm:t>
        <a:bodyPr/>
        <a:lstStyle/>
        <a:p>
          <a:endParaRPr lang="en-US"/>
        </a:p>
      </dgm:t>
    </dgm:pt>
    <dgm:pt modelId="{8D415FEB-5DD4-485E-A7D8-CDC3F4A5337B}" type="sibTrans" cxnId="{86F8AF34-A267-4B0C-89CE-9619E386465A}">
      <dgm:prSet/>
      <dgm:spPr/>
      <dgm:t>
        <a:bodyPr/>
        <a:lstStyle/>
        <a:p>
          <a:endParaRPr lang="en-US"/>
        </a:p>
      </dgm:t>
    </dgm:pt>
    <dgm:pt modelId="{A1E9E5DA-1DFA-4A26-B2A1-E9D7B0DC156A}">
      <dgm:prSet/>
      <dgm:spPr/>
      <dgm:t>
        <a:bodyPr/>
        <a:lstStyle/>
        <a:p>
          <a:r>
            <a:rPr lang="en-US" dirty="0"/>
            <a:t>Reverse chronological order is most common (but not the only) format </a:t>
          </a:r>
        </a:p>
      </dgm:t>
    </dgm:pt>
    <dgm:pt modelId="{A3355314-C4EF-4D2A-BC6C-9CB77D3AE5EF}" type="parTrans" cxnId="{C8A5403D-E17F-4D4F-AFAF-B07FAB2F556C}">
      <dgm:prSet/>
      <dgm:spPr/>
      <dgm:t>
        <a:bodyPr/>
        <a:lstStyle/>
        <a:p>
          <a:endParaRPr lang="en-US"/>
        </a:p>
      </dgm:t>
    </dgm:pt>
    <dgm:pt modelId="{DFB0C85B-1768-400A-AA62-3914751FE883}" type="sibTrans" cxnId="{C8A5403D-E17F-4D4F-AFAF-B07FAB2F556C}">
      <dgm:prSet/>
      <dgm:spPr/>
      <dgm:t>
        <a:bodyPr/>
        <a:lstStyle/>
        <a:p>
          <a:endParaRPr lang="en-US"/>
        </a:p>
      </dgm:t>
    </dgm:pt>
    <dgm:pt modelId="{602A2D4E-5EBD-874A-A148-2C23113074FE}" type="pres">
      <dgm:prSet presAssocID="{2CE4E2BD-5C44-4044-A1F0-FBF0E4BE91D3}" presName="vert0" presStyleCnt="0">
        <dgm:presLayoutVars>
          <dgm:dir/>
          <dgm:animOne val="branch"/>
          <dgm:animLvl val="lvl"/>
        </dgm:presLayoutVars>
      </dgm:prSet>
      <dgm:spPr/>
    </dgm:pt>
    <dgm:pt modelId="{CB1D2352-3E8F-0C4A-A1F3-C01389B9C556}" type="pres">
      <dgm:prSet presAssocID="{319EDF21-FA62-44E7-AED2-EA9B5BF71D24}" presName="thickLine" presStyleLbl="alignNode1" presStyleIdx="0" presStyleCnt="4"/>
      <dgm:spPr/>
    </dgm:pt>
    <dgm:pt modelId="{4FD2C8B1-5612-854D-B6B3-4EDC09A53598}" type="pres">
      <dgm:prSet presAssocID="{319EDF21-FA62-44E7-AED2-EA9B5BF71D24}" presName="horz1" presStyleCnt="0"/>
      <dgm:spPr/>
    </dgm:pt>
    <dgm:pt modelId="{AD3F592F-43D1-414D-9793-59EC4BC034CD}" type="pres">
      <dgm:prSet presAssocID="{319EDF21-FA62-44E7-AED2-EA9B5BF71D24}" presName="tx1" presStyleLbl="revTx" presStyleIdx="0" presStyleCnt="4"/>
      <dgm:spPr/>
    </dgm:pt>
    <dgm:pt modelId="{80363205-802B-8D42-AC9F-8292D1F39019}" type="pres">
      <dgm:prSet presAssocID="{319EDF21-FA62-44E7-AED2-EA9B5BF71D24}" presName="vert1" presStyleCnt="0"/>
      <dgm:spPr/>
    </dgm:pt>
    <dgm:pt modelId="{E4B2AA45-414F-864D-9B04-9E0919C7C76A}" type="pres">
      <dgm:prSet presAssocID="{F61B0FBC-62CF-48BB-825C-B5C57D69B5D9}" presName="thickLine" presStyleLbl="alignNode1" presStyleIdx="1" presStyleCnt="4"/>
      <dgm:spPr/>
    </dgm:pt>
    <dgm:pt modelId="{611783F7-7205-B749-B9B4-140F154D0E07}" type="pres">
      <dgm:prSet presAssocID="{F61B0FBC-62CF-48BB-825C-B5C57D69B5D9}" presName="horz1" presStyleCnt="0"/>
      <dgm:spPr/>
    </dgm:pt>
    <dgm:pt modelId="{3DCD682B-6473-534D-A630-1AB8EFBC0016}" type="pres">
      <dgm:prSet presAssocID="{F61B0FBC-62CF-48BB-825C-B5C57D69B5D9}" presName="tx1" presStyleLbl="revTx" presStyleIdx="1" presStyleCnt="4"/>
      <dgm:spPr/>
    </dgm:pt>
    <dgm:pt modelId="{10A00D01-CF36-7B48-B564-6C693C29D2B3}" type="pres">
      <dgm:prSet presAssocID="{F61B0FBC-62CF-48BB-825C-B5C57D69B5D9}" presName="vert1" presStyleCnt="0"/>
      <dgm:spPr/>
    </dgm:pt>
    <dgm:pt modelId="{C4A03B7C-F567-FD4F-9A57-75B3CDA12487}" type="pres">
      <dgm:prSet presAssocID="{142F12A1-9975-4FA9-9A15-B1C160E784CB}" presName="thickLine" presStyleLbl="alignNode1" presStyleIdx="2" presStyleCnt="4"/>
      <dgm:spPr/>
    </dgm:pt>
    <dgm:pt modelId="{9FD1DB9E-9F00-0E4A-B1B1-E078F63DADF4}" type="pres">
      <dgm:prSet presAssocID="{142F12A1-9975-4FA9-9A15-B1C160E784CB}" presName="horz1" presStyleCnt="0"/>
      <dgm:spPr/>
    </dgm:pt>
    <dgm:pt modelId="{E51FA425-800D-AF41-8638-43600EE1DFAB}" type="pres">
      <dgm:prSet presAssocID="{142F12A1-9975-4FA9-9A15-B1C160E784CB}" presName="tx1" presStyleLbl="revTx" presStyleIdx="2" presStyleCnt="4"/>
      <dgm:spPr/>
    </dgm:pt>
    <dgm:pt modelId="{C5BB92F7-FE69-B842-8BEE-B28E4FF24045}" type="pres">
      <dgm:prSet presAssocID="{142F12A1-9975-4FA9-9A15-B1C160E784CB}" presName="vert1" presStyleCnt="0"/>
      <dgm:spPr/>
    </dgm:pt>
    <dgm:pt modelId="{128A7546-9B77-9942-80AB-0982B3E78054}" type="pres">
      <dgm:prSet presAssocID="{A1E9E5DA-1DFA-4A26-B2A1-E9D7B0DC156A}" presName="thickLine" presStyleLbl="alignNode1" presStyleIdx="3" presStyleCnt="4"/>
      <dgm:spPr/>
    </dgm:pt>
    <dgm:pt modelId="{ED159C3A-48E4-4445-B8EE-040235EFCE45}" type="pres">
      <dgm:prSet presAssocID="{A1E9E5DA-1DFA-4A26-B2A1-E9D7B0DC156A}" presName="horz1" presStyleCnt="0"/>
      <dgm:spPr/>
    </dgm:pt>
    <dgm:pt modelId="{A385D476-47F2-954A-A78D-98D1BC7C3F70}" type="pres">
      <dgm:prSet presAssocID="{A1E9E5DA-1DFA-4A26-B2A1-E9D7B0DC156A}" presName="tx1" presStyleLbl="revTx" presStyleIdx="3" presStyleCnt="4"/>
      <dgm:spPr/>
    </dgm:pt>
    <dgm:pt modelId="{F6C5D754-16CD-3645-971D-35D1F9AF4DC1}" type="pres">
      <dgm:prSet presAssocID="{A1E9E5DA-1DFA-4A26-B2A1-E9D7B0DC156A}" presName="vert1" presStyleCnt="0"/>
      <dgm:spPr/>
    </dgm:pt>
  </dgm:ptLst>
  <dgm:cxnLst>
    <dgm:cxn modelId="{86F8AF34-A267-4B0C-89CE-9619E386465A}" srcId="{2CE4E2BD-5C44-4044-A1F0-FBF0E4BE91D3}" destId="{142F12A1-9975-4FA9-9A15-B1C160E784CB}" srcOrd="2" destOrd="0" parTransId="{9B6A4928-3104-4A24-B7DC-AE8F9D6B718F}" sibTransId="{8D415FEB-5DD4-485E-A7D8-CDC3F4A5337B}"/>
    <dgm:cxn modelId="{C8A5403D-E17F-4D4F-AFAF-B07FAB2F556C}" srcId="{2CE4E2BD-5C44-4044-A1F0-FBF0E4BE91D3}" destId="{A1E9E5DA-1DFA-4A26-B2A1-E9D7B0DC156A}" srcOrd="3" destOrd="0" parTransId="{A3355314-C4EF-4D2A-BC6C-9CB77D3AE5EF}" sibTransId="{DFB0C85B-1768-400A-AA62-3914751FE883}"/>
    <dgm:cxn modelId="{75329C49-FC84-4DD9-BE05-8B8C54E7061B}" srcId="{2CE4E2BD-5C44-4044-A1F0-FBF0E4BE91D3}" destId="{F61B0FBC-62CF-48BB-825C-B5C57D69B5D9}" srcOrd="1" destOrd="0" parTransId="{77BDE90D-D3BF-4546-B091-5B0E624E3716}" sibTransId="{368A21BD-B37E-48C0-BAC8-8A11CB6B865D}"/>
    <dgm:cxn modelId="{D524F86B-267B-D844-946E-BBFF9CB692E9}" type="presOf" srcId="{319EDF21-FA62-44E7-AED2-EA9B5BF71D24}" destId="{AD3F592F-43D1-414D-9793-59EC4BC034CD}" srcOrd="0" destOrd="0" presId="urn:microsoft.com/office/officeart/2008/layout/LinedList"/>
    <dgm:cxn modelId="{A341ED75-0FC9-B646-8CB0-7AEA3DF884BD}" type="presOf" srcId="{2CE4E2BD-5C44-4044-A1F0-FBF0E4BE91D3}" destId="{602A2D4E-5EBD-874A-A148-2C23113074FE}" srcOrd="0" destOrd="0" presId="urn:microsoft.com/office/officeart/2008/layout/LinedList"/>
    <dgm:cxn modelId="{51C36F87-2DB1-5544-91F1-F5F5D457A9F2}" type="presOf" srcId="{A1E9E5DA-1DFA-4A26-B2A1-E9D7B0DC156A}" destId="{A385D476-47F2-954A-A78D-98D1BC7C3F70}" srcOrd="0" destOrd="0" presId="urn:microsoft.com/office/officeart/2008/layout/LinedList"/>
    <dgm:cxn modelId="{BF71B8B6-177F-4D27-8E30-7B58E3E5D475}" srcId="{2CE4E2BD-5C44-4044-A1F0-FBF0E4BE91D3}" destId="{319EDF21-FA62-44E7-AED2-EA9B5BF71D24}" srcOrd="0" destOrd="0" parTransId="{68A62646-A6CD-4FF2-8EEE-DB47AA1FE518}" sibTransId="{7482F5A6-95D6-4C0E-A8F1-A66D1E178C00}"/>
    <dgm:cxn modelId="{5566FFB8-60D4-FE42-BC7B-AFB62BD03B47}" type="presOf" srcId="{F61B0FBC-62CF-48BB-825C-B5C57D69B5D9}" destId="{3DCD682B-6473-534D-A630-1AB8EFBC0016}" srcOrd="0" destOrd="0" presId="urn:microsoft.com/office/officeart/2008/layout/LinedList"/>
    <dgm:cxn modelId="{44EB75FD-4252-EC4A-A2C2-BF42D1C21093}" type="presOf" srcId="{142F12A1-9975-4FA9-9A15-B1C160E784CB}" destId="{E51FA425-800D-AF41-8638-43600EE1DFAB}" srcOrd="0" destOrd="0" presId="urn:microsoft.com/office/officeart/2008/layout/LinedList"/>
    <dgm:cxn modelId="{D04173FC-8D67-E34B-90A1-5B3BE4236E4D}" type="presParOf" srcId="{602A2D4E-5EBD-874A-A148-2C23113074FE}" destId="{CB1D2352-3E8F-0C4A-A1F3-C01389B9C556}" srcOrd="0" destOrd="0" presId="urn:microsoft.com/office/officeart/2008/layout/LinedList"/>
    <dgm:cxn modelId="{03541C2B-9A56-7A40-9C37-F26E8D965041}" type="presParOf" srcId="{602A2D4E-5EBD-874A-A148-2C23113074FE}" destId="{4FD2C8B1-5612-854D-B6B3-4EDC09A53598}" srcOrd="1" destOrd="0" presId="urn:microsoft.com/office/officeart/2008/layout/LinedList"/>
    <dgm:cxn modelId="{E9A54530-2A1A-4D41-A049-8BE6A0EB56E8}" type="presParOf" srcId="{4FD2C8B1-5612-854D-B6B3-4EDC09A53598}" destId="{AD3F592F-43D1-414D-9793-59EC4BC034CD}" srcOrd="0" destOrd="0" presId="urn:microsoft.com/office/officeart/2008/layout/LinedList"/>
    <dgm:cxn modelId="{402ABA55-D8CE-2D47-9AFC-11EB1ACB1173}" type="presParOf" srcId="{4FD2C8B1-5612-854D-B6B3-4EDC09A53598}" destId="{80363205-802B-8D42-AC9F-8292D1F39019}" srcOrd="1" destOrd="0" presId="urn:microsoft.com/office/officeart/2008/layout/LinedList"/>
    <dgm:cxn modelId="{327D581B-298E-3640-87E0-FC001B648319}" type="presParOf" srcId="{602A2D4E-5EBD-874A-A148-2C23113074FE}" destId="{E4B2AA45-414F-864D-9B04-9E0919C7C76A}" srcOrd="2" destOrd="0" presId="urn:microsoft.com/office/officeart/2008/layout/LinedList"/>
    <dgm:cxn modelId="{F7B4B895-A888-9545-A867-CA69C64FC29E}" type="presParOf" srcId="{602A2D4E-5EBD-874A-A148-2C23113074FE}" destId="{611783F7-7205-B749-B9B4-140F154D0E07}" srcOrd="3" destOrd="0" presId="urn:microsoft.com/office/officeart/2008/layout/LinedList"/>
    <dgm:cxn modelId="{2C3660D1-24E8-4E4A-94BF-5E1E238BE697}" type="presParOf" srcId="{611783F7-7205-B749-B9B4-140F154D0E07}" destId="{3DCD682B-6473-534D-A630-1AB8EFBC0016}" srcOrd="0" destOrd="0" presId="urn:microsoft.com/office/officeart/2008/layout/LinedList"/>
    <dgm:cxn modelId="{E9348D45-A09A-7543-972E-76ECD3FCFB27}" type="presParOf" srcId="{611783F7-7205-B749-B9B4-140F154D0E07}" destId="{10A00D01-CF36-7B48-B564-6C693C29D2B3}" srcOrd="1" destOrd="0" presId="urn:microsoft.com/office/officeart/2008/layout/LinedList"/>
    <dgm:cxn modelId="{F8BEEFCB-249A-BD44-800B-0E46EFA3B068}" type="presParOf" srcId="{602A2D4E-5EBD-874A-A148-2C23113074FE}" destId="{C4A03B7C-F567-FD4F-9A57-75B3CDA12487}" srcOrd="4" destOrd="0" presId="urn:microsoft.com/office/officeart/2008/layout/LinedList"/>
    <dgm:cxn modelId="{98E8A1EC-00AE-6740-A93A-D891C966DE1B}" type="presParOf" srcId="{602A2D4E-5EBD-874A-A148-2C23113074FE}" destId="{9FD1DB9E-9F00-0E4A-B1B1-E078F63DADF4}" srcOrd="5" destOrd="0" presId="urn:microsoft.com/office/officeart/2008/layout/LinedList"/>
    <dgm:cxn modelId="{E9677C0F-4BA6-9E4E-AF3F-ED9F9B42F14E}" type="presParOf" srcId="{9FD1DB9E-9F00-0E4A-B1B1-E078F63DADF4}" destId="{E51FA425-800D-AF41-8638-43600EE1DFAB}" srcOrd="0" destOrd="0" presId="urn:microsoft.com/office/officeart/2008/layout/LinedList"/>
    <dgm:cxn modelId="{3D7FE778-0F63-8241-A1C7-6446C7E3A441}" type="presParOf" srcId="{9FD1DB9E-9F00-0E4A-B1B1-E078F63DADF4}" destId="{C5BB92F7-FE69-B842-8BEE-B28E4FF24045}" srcOrd="1" destOrd="0" presId="urn:microsoft.com/office/officeart/2008/layout/LinedList"/>
    <dgm:cxn modelId="{9C2FF785-A994-CC41-94A6-57826D21D5B7}" type="presParOf" srcId="{602A2D4E-5EBD-874A-A148-2C23113074FE}" destId="{128A7546-9B77-9942-80AB-0982B3E78054}" srcOrd="6" destOrd="0" presId="urn:microsoft.com/office/officeart/2008/layout/LinedList"/>
    <dgm:cxn modelId="{562A4219-E051-A24D-AB47-9084EECF9DC1}" type="presParOf" srcId="{602A2D4E-5EBD-874A-A148-2C23113074FE}" destId="{ED159C3A-48E4-4445-B8EE-040235EFCE45}" srcOrd="7" destOrd="0" presId="urn:microsoft.com/office/officeart/2008/layout/LinedList"/>
    <dgm:cxn modelId="{A3F0D50C-8747-4A49-87AA-B4C67D23FBE5}" type="presParOf" srcId="{ED159C3A-48E4-4445-B8EE-040235EFCE45}" destId="{A385D476-47F2-954A-A78D-98D1BC7C3F70}" srcOrd="0" destOrd="0" presId="urn:microsoft.com/office/officeart/2008/layout/LinedList"/>
    <dgm:cxn modelId="{F0EB7AD8-91BB-BD45-A8BE-1EF83EE67DBA}" type="presParOf" srcId="{ED159C3A-48E4-4445-B8EE-040235EFCE45}" destId="{F6C5D754-16CD-3645-971D-35D1F9AF4D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7B3E6-1FCC-4880-B7B5-781CBFB532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A10146F-DF10-4726-9D1C-BF8CD5417984}">
      <dgm:prSet/>
      <dgm:spPr/>
      <dgm:t>
        <a:bodyPr/>
        <a:lstStyle/>
        <a:p>
          <a:r>
            <a:rPr lang="en-US" b="0" i="0"/>
            <a:t>CVs are more standard than resumes but will still vary by field.  Ask someone in your field to review your CV. </a:t>
          </a:r>
          <a:endParaRPr lang="en-US"/>
        </a:p>
      </dgm:t>
    </dgm:pt>
    <dgm:pt modelId="{5015A1A9-2E38-4FF3-808B-1667888F293D}" type="parTrans" cxnId="{5CA3D40C-B54C-4878-826F-3C6D7BAC19D3}">
      <dgm:prSet/>
      <dgm:spPr/>
      <dgm:t>
        <a:bodyPr/>
        <a:lstStyle/>
        <a:p>
          <a:endParaRPr lang="en-US"/>
        </a:p>
      </dgm:t>
    </dgm:pt>
    <dgm:pt modelId="{37766A66-2C1F-4843-A599-A00F6EDF552E}" type="sibTrans" cxnId="{5CA3D40C-B54C-4878-826F-3C6D7BAC19D3}">
      <dgm:prSet/>
      <dgm:spPr/>
      <dgm:t>
        <a:bodyPr/>
        <a:lstStyle/>
        <a:p>
          <a:endParaRPr lang="en-US"/>
        </a:p>
      </dgm:t>
    </dgm:pt>
    <dgm:pt modelId="{B5AD0FEE-C4B9-474E-B880-4BBDB13E4B48}">
      <dgm:prSet/>
      <dgm:spPr/>
      <dgm:t>
        <a:bodyPr/>
        <a:lstStyle/>
        <a:p>
          <a:r>
            <a:rPr lang="en-US" b="0" i="0" dirty="0"/>
            <a:t>CV format can be more traditional than resume, but doesn’t have to be dull. Don’t go overboard, but do make it visually appealing </a:t>
          </a:r>
          <a:endParaRPr lang="en-US" dirty="0"/>
        </a:p>
      </dgm:t>
    </dgm:pt>
    <dgm:pt modelId="{2ED36E84-BE82-4AAE-9127-4792AF457C6F}" type="parTrans" cxnId="{9D603F2F-6AEC-4F1F-8FC4-7667F6398F2A}">
      <dgm:prSet/>
      <dgm:spPr/>
      <dgm:t>
        <a:bodyPr/>
        <a:lstStyle/>
        <a:p>
          <a:endParaRPr lang="en-US"/>
        </a:p>
      </dgm:t>
    </dgm:pt>
    <dgm:pt modelId="{F7693792-2595-4856-9C3D-F747ECB375CC}" type="sibTrans" cxnId="{9D603F2F-6AEC-4F1F-8FC4-7667F6398F2A}">
      <dgm:prSet/>
      <dgm:spPr/>
      <dgm:t>
        <a:bodyPr/>
        <a:lstStyle/>
        <a:p>
          <a:endParaRPr lang="en-US"/>
        </a:p>
      </dgm:t>
    </dgm:pt>
    <dgm:pt modelId="{6423FA7E-5537-44C8-9799-82CDA5387631}">
      <dgm:prSet/>
      <dgm:spPr/>
      <dgm:t>
        <a:bodyPr/>
        <a:lstStyle/>
        <a:p>
          <a:r>
            <a:rPr lang="en-US" b="1" i="0" dirty="0"/>
            <a:t>Don’t use the space or tab bar to </a:t>
          </a:r>
          <a:r>
            <a:rPr lang="en-US" b="1" i="0"/>
            <a:t>create columns***</a:t>
          </a:r>
          <a:endParaRPr lang="en-US" dirty="0"/>
        </a:p>
      </dgm:t>
    </dgm:pt>
    <dgm:pt modelId="{4AF1AB01-2455-4BAA-8A3F-CDFB6E072E69}" type="parTrans" cxnId="{E6D79AB1-D924-4562-AEC0-37FF3EF31E52}">
      <dgm:prSet/>
      <dgm:spPr/>
      <dgm:t>
        <a:bodyPr/>
        <a:lstStyle/>
        <a:p>
          <a:endParaRPr lang="en-US"/>
        </a:p>
      </dgm:t>
    </dgm:pt>
    <dgm:pt modelId="{2637343E-5998-4C8E-82D7-46CA932A44C1}" type="sibTrans" cxnId="{E6D79AB1-D924-4562-AEC0-37FF3EF31E52}">
      <dgm:prSet/>
      <dgm:spPr/>
      <dgm:t>
        <a:bodyPr/>
        <a:lstStyle/>
        <a:p>
          <a:endParaRPr lang="en-US"/>
        </a:p>
      </dgm:t>
    </dgm:pt>
    <dgm:pt modelId="{9A39B883-6A94-41BE-BBE8-C17DB71F3563}">
      <dgm:prSet/>
      <dgm:spPr/>
      <dgm:t>
        <a:bodyPr/>
        <a:lstStyle/>
        <a:p>
          <a:r>
            <a:rPr lang="en-US" b="0" i="0"/>
            <a:t>Instead, create columns or a table with invisible borders. It will keep your items neatly divided, and you can insert or delete as needed. </a:t>
          </a:r>
          <a:endParaRPr lang="en-US"/>
        </a:p>
      </dgm:t>
    </dgm:pt>
    <dgm:pt modelId="{D666320E-C53E-4BFC-8B0B-150DA6FE928F}" type="parTrans" cxnId="{02186D7A-25A7-4C55-BD19-D81539E32A86}">
      <dgm:prSet/>
      <dgm:spPr/>
      <dgm:t>
        <a:bodyPr/>
        <a:lstStyle/>
        <a:p>
          <a:endParaRPr lang="en-US"/>
        </a:p>
      </dgm:t>
    </dgm:pt>
    <dgm:pt modelId="{F45BD2E2-37C8-4778-827D-0AAA4E474353}" type="sibTrans" cxnId="{02186D7A-25A7-4C55-BD19-D81539E32A86}">
      <dgm:prSet/>
      <dgm:spPr/>
      <dgm:t>
        <a:bodyPr/>
        <a:lstStyle/>
        <a:p>
          <a:endParaRPr lang="en-US"/>
        </a:p>
      </dgm:t>
    </dgm:pt>
    <dgm:pt modelId="{3D6D994A-EB2F-EB4C-8AEC-78DAC0C563E8}" type="pres">
      <dgm:prSet presAssocID="{3987B3E6-1FCC-4880-B7B5-781CBFB53294}" presName="vert0" presStyleCnt="0">
        <dgm:presLayoutVars>
          <dgm:dir/>
          <dgm:animOne val="branch"/>
          <dgm:animLvl val="lvl"/>
        </dgm:presLayoutVars>
      </dgm:prSet>
      <dgm:spPr/>
    </dgm:pt>
    <dgm:pt modelId="{220C9B48-28F5-8B4B-BCD3-F05D40C261F5}" type="pres">
      <dgm:prSet presAssocID="{0A10146F-DF10-4726-9D1C-BF8CD5417984}" presName="thickLine" presStyleLbl="alignNode1" presStyleIdx="0" presStyleCnt="4"/>
      <dgm:spPr/>
    </dgm:pt>
    <dgm:pt modelId="{570B3AC0-4175-7B4E-AE61-489B1251A80E}" type="pres">
      <dgm:prSet presAssocID="{0A10146F-DF10-4726-9D1C-BF8CD5417984}" presName="horz1" presStyleCnt="0"/>
      <dgm:spPr/>
    </dgm:pt>
    <dgm:pt modelId="{FC8EE3B4-AB4D-5B4B-AA9A-7166556171ED}" type="pres">
      <dgm:prSet presAssocID="{0A10146F-DF10-4726-9D1C-BF8CD5417984}" presName="tx1" presStyleLbl="revTx" presStyleIdx="0" presStyleCnt="4"/>
      <dgm:spPr/>
    </dgm:pt>
    <dgm:pt modelId="{512FA5D0-EC2F-734C-8FFB-D44DACFEFF20}" type="pres">
      <dgm:prSet presAssocID="{0A10146F-DF10-4726-9D1C-BF8CD5417984}" presName="vert1" presStyleCnt="0"/>
      <dgm:spPr/>
    </dgm:pt>
    <dgm:pt modelId="{780CB951-F02C-D841-84F3-D5B4BE62F31D}" type="pres">
      <dgm:prSet presAssocID="{B5AD0FEE-C4B9-474E-B880-4BBDB13E4B48}" presName="thickLine" presStyleLbl="alignNode1" presStyleIdx="1" presStyleCnt="4"/>
      <dgm:spPr/>
    </dgm:pt>
    <dgm:pt modelId="{1C0F2E16-B98B-864D-8F57-9F0334A4127F}" type="pres">
      <dgm:prSet presAssocID="{B5AD0FEE-C4B9-474E-B880-4BBDB13E4B48}" presName="horz1" presStyleCnt="0"/>
      <dgm:spPr/>
    </dgm:pt>
    <dgm:pt modelId="{7DA7069E-3788-E145-98E8-70E931545E4B}" type="pres">
      <dgm:prSet presAssocID="{B5AD0FEE-C4B9-474E-B880-4BBDB13E4B48}" presName="tx1" presStyleLbl="revTx" presStyleIdx="1" presStyleCnt="4"/>
      <dgm:spPr/>
    </dgm:pt>
    <dgm:pt modelId="{207B4C2B-0E22-B040-93FD-024A5AEF9649}" type="pres">
      <dgm:prSet presAssocID="{B5AD0FEE-C4B9-474E-B880-4BBDB13E4B48}" presName="vert1" presStyleCnt="0"/>
      <dgm:spPr/>
    </dgm:pt>
    <dgm:pt modelId="{EBC308E3-603C-6145-BF43-DD75C306F782}" type="pres">
      <dgm:prSet presAssocID="{6423FA7E-5537-44C8-9799-82CDA5387631}" presName="thickLine" presStyleLbl="alignNode1" presStyleIdx="2" presStyleCnt="4"/>
      <dgm:spPr/>
    </dgm:pt>
    <dgm:pt modelId="{BF24CE6D-7EF1-F54F-AE2D-D0024404DF8E}" type="pres">
      <dgm:prSet presAssocID="{6423FA7E-5537-44C8-9799-82CDA5387631}" presName="horz1" presStyleCnt="0"/>
      <dgm:spPr/>
    </dgm:pt>
    <dgm:pt modelId="{6F3C997F-F1BD-5D48-9C95-1C3D71569793}" type="pres">
      <dgm:prSet presAssocID="{6423FA7E-5537-44C8-9799-82CDA5387631}" presName="tx1" presStyleLbl="revTx" presStyleIdx="2" presStyleCnt="4"/>
      <dgm:spPr/>
    </dgm:pt>
    <dgm:pt modelId="{94A7D05F-4D82-A141-BE87-3B4F95E1A91A}" type="pres">
      <dgm:prSet presAssocID="{6423FA7E-5537-44C8-9799-82CDA5387631}" presName="vert1" presStyleCnt="0"/>
      <dgm:spPr/>
    </dgm:pt>
    <dgm:pt modelId="{A0128D7F-04EE-5047-86D5-2BB2E85398EC}" type="pres">
      <dgm:prSet presAssocID="{9A39B883-6A94-41BE-BBE8-C17DB71F3563}" presName="thickLine" presStyleLbl="alignNode1" presStyleIdx="3" presStyleCnt="4"/>
      <dgm:spPr/>
    </dgm:pt>
    <dgm:pt modelId="{7D6A1572-A430-B348-97A8-0167B50E91CF}" type="pres">
      <dgm:prSet presAssocID="{9A39B883-6A94-41BE-BBE8-C17DB71F3563}" presName="horz1" presStyleCnt="0"/>
      <dgm:spPr/>
    </dgm:pt>
    <dgm:pt modelId="{D9EFFF8F-9399-4249-9331-6174CA480867}" type="pres">
      <dgm:prSet presAssocID="{9A39B883-6A94-41BE-BBE8-C17DB71F3563}" presName="tx1" presStyleLbl="revTx" presStyleIdx="3" presStyleCnt="4"/>
      <dgm:spPr/>
    </dgm:pt>
    <dgm:pt modelId="{C1CA988C-8ED3-5641-9861-EB175A1116B1}" type="pres">
      <dgm:prSet presAssocID="{9A39B883-6A94-41BE-BBE8-C17DB71F3563}" presName="vert1" presStyleCnt="0"/>
      <dgm:spPr/>
    </dgm:pt>
  </dgm:ptLst>
  <dgm:cxnLst>
    <dgm:cxn modelId="{5CA3D40C-B54C-4878-826F-3C6D7BAC19D3}" srcId="{3987B3E6-1FCC-4880-B7B5-781CBFB53294}" destId="{0A10146F-DF10-4726-9D1C-BF8CD5417984}" srcOrd="0" destOrd="0" parTransId="{5015A1A9-2E38-4FF3-808B-1667888F293D}" sibTransId="{37766A66-2C1F-4843-A599-A00F6EDF552E}"/>
    <dgm:cxn modelId="{341BDB27-099D-D248-83BA-DF92CCB3B507}" type="presOf" srcId="{3987B3E6-1FCC-4880-B7B5-781CBFB53294}" destId="{3D6D994A-EB2F-EB4C-8AEC-78DAC0C563E8}" srcOrd="0" destOrd="0" presId="urn:microsoft.com/office/officeart/2008/layout/LinedList"/>
    <dgm:cxn modelId="{9D603F2F-6AEC-4F1F-8FC4-7667F6398F2A}" srcId="{3987B3E6-1FCC-4880-B7B5-781CBFB53294}" destId="{B5AD0FEE-C4B9-474E-B880-4BBDB13E4B48}" srcOrd="1" destOrd="0" parTransId="{2ED36E84-BE82-4AAE-9127-4792AF457C6F}" sibTransId="{F7693792-2595-4856-9C3D-F747ECB375CC}"/>
    <dgm:cxn modelId="{F17BCD51-39D2-824D-9279-A3123C6E0AEB}" type="presOf" srcId="{6423FA7E-5537-44C8-9799-82CDA5387631}" destId="{6F3C997F-F1BD-5D48-9C95-1C3D71569793}" srcOrd="0" destOrd="0" presId="urn:microsoft.com/office/officeart/2008/layout/LinedList"/>
    <dgm:cxn modelId="{02186D7A-25A7-4C55-BD19-D81539E32A86}" srcId="{3987B3E6-1FCC-4880-B7B5-781CBFB53294}" destId="{9A39B883-6A94-41BE-BBE8-C17DB71F3563}" srcOrd="3" destOrd="0" parTransId="{D666320E-C53E-4BFC-8B0B-150DA6FE928F}" sibTransId="{F45BD2E2-37C8-4778-827D-0AAA4E474353}"/>
    <dgm:cxn modelId="{E6D79AB1-D924-4562-AEC0-37FF3EF31E52}" srcId="{3987B3E6-1FCC-4880-B7B5-781CBFB53294}" destId="{6423FA7E-5537-44C8-9799-82CDA5387631}" srcOrd="2" destOrd="0" parTransId="{4AF1AB01-2455-4BAA-8A3F-CDFB6E072E69}" sibTransId="{2637343E-5998-4C8E-82D7-46CA932A44C1}"/>
    <dgm:cxn modelId="{BDD7BEB4-C762-B946-924A-0923FB006D6E}" type="presOf" srcId="{9A39B883-6A94-41BE-BBE8-C17DB71F3563}" destId="{D9EFFF8F-9399-4249-9331-6174CA480867}" srcOrd="0" destOrd="0" presId="urn:microsoft.com/office/officeart/2008/layout/LinedList"/>
    <dgm:cxn modelId="{080D8EC3-DC50-B24A-ABD6-D962C1703B76}" type="presOf" srcId="{B5AD0FEE-C4B9-474E-B880-4BBDB13E4B48}" destId="{7DA7069E-3788-E145-98E8-70E931545E4B}" srcOrd="0" destOrd="0" presId="urn:microsoft.com/office/officeart/2008/layout/LinedList"/>
    <dgm:cxn modelId="{FDC02BFD-C82F-B744-AB62-08E596BB161B}" type="presOf" srcId="{0A10146F-DF10-4726-9D1C-BF8CD5417984}" destId="{FC8EE3B4-AB4D-5B4B-AA9A-7166556171ED}" srcOrd="0" destOrd="0" presId="urn:microsoft.com/office/officeart/2008/layout/LinedList"/>
    <dgm:cxn modelId="{9CFCF9B2-9030-054C-A590-271AFF4D973E}" type="presParOf" srcId="{3D6D994A-EB2F-EB4C-8AEC-78DAC0C563E8}" destId="{220C9B48-28F5-8B4B-BCD3-F05D40C261F5}" srcOrd="0" destOrd="0" presId="urn:microsoft.com/office/officeart/2008/layout/LinedList"/>
    <dgm:cxn modelId="{D3235A25-2C72-F84D-BE4E-F89EF9124B2A}" type="presParOf" srcId="{3D6D994A-EB2F-EB4C-8AEC-78DAC0C563E8}" destId="{570B3AC0-4175-7B4E-AE61-489B1251A80E}" srcOrd="1" destOrd="0" presId="urn:microsoft.com/office/officeart/2008/layout/LinedList"/>
    <dgm:cxn modelId="{ADFC5D09-C263-8742-8670-543CE1F0B4FE}" type="presParOf" srcId="{570B3AC0-4175-7B4E-AE61-489B1251A80E}" destId="{FC8EE3B4-AB4D-5B4B-AA9A-7166556171ED}" srcOrd="0" destOrd="0" presId="urn:microsoft.com/office/officeart/2008/layout/LinedList"/>
    <dgm:cxn modelId="{E1552711-743E-FB4A-8CEB-E29963613756}" type="presParOf" srcId="{570B3AC0-4175-7B4E-AE61-489B1251A80E}" destId="{512FA5D0-EC2F-734C-8FFB-D44DACFEFF20}" srcOrd="1" destOrd="0" presId="urn:microsoft.com/office/officeart/2008/layout/LinedList"/>
    <dgm:cxn modelId="{F75C66F1-45E9-5A43-9B03-8869379E82B3}" type="presParOf" srcId="{3D6D994A-EB2F-EB4C-8AEC-78DAC0C563E8}" destId="{780CB951-F02C-D841-84F3-D5B4BE62F31D}" srcOrd="2" destOrd="0" presId="urn:microsoft.com/office/officeart/2008/layout/LinedList"/>
    <dgm:cxn modelId="{2D74FA16-BF73-5C47-8BFF-8571100A8185}" type="presParOf" srcId="{3D6D994A-EB2F-EB4C-8AEC-78DAC0C563E8}" destId="{1C0F2E16-B98B-864D-8F57-9F0334A4127F}" srcOrd="3" destOrd="0" presId="urn:microsoft.com/office/officeart/2008/layout/LinedList"/>
    <dgm:cxn modelId="{213851AB-7985-5C4F-B138-41F4DE46C645}" type="presParOf" srcId="{1C0F2E16-B98B-864D-8F57-9F0334A4127F}" destId="{7DA7069E-3788-E145-98E8-70E931545E4B}" srcOrd="0" destOrd="0" presId="urn:microsoft.com/office/officeart/2008/layout/LinedList"/>
    <dgm:cxn modelId="{FF6A61B1-50B6-B64A-AFC7-10E459A9F7ED}" type="presParOf" srcId="{1C0F2E16-B98B-864D-8F57-9F0334A4127F}" destId="{207B4C2B-0E22-B040-93FD-024A5AEF9649}" srcOrd="1" destOrd="0" presId="urn:microsoft.com/office/officeart/2008/layout/LinedList"/>
    <dgm:cxn modelId="{EBE53E3E-414D-E647-8EC2-3976D7F0BFA7}" type="presParOf" srcId="{3D6D994A-EB2F-EB4C-8AEC-78DAC0C563E8}" destId="{EBC308E3-603C-6145-BF43-DD75C306F782}" srcOrd="4" destOrd="0" presId="urn:microsoft.com/office/officeart/2008/layout/LinedList"/>
    <dgm:cxn modelId="{1AF0CAE0-9974-2F4F-975A-048D5F8506F9}" type="presParOf" srcId="{3D6D994A-EB2F-EB4C-8AEC-78DAC0C563E8}" destId="{BF24CE6D-7EF1-F54F-AE2D-D0024404DF8E}" srcOrd="5" destOrd="0" presId="urn:microsoft.com/office/officeart/2008/layout/LinedList"/>
    <dgm:cxn modelId="{FE6FA9F5-3C2E-904A-B429-0708ADD7B0A9}" type="presParOf" srcId="{BF24CE6D-7EF1-F54F-AE2D-D0024404DF8E}" destId="{6F3C997F-F1BD-5D48-9C95-1C3D71569793}" srcOrd="0" destOrd="0" presId="urn:microsoft.com/office/officeart/2008/layout/LinedList"/>
    <dgm:cxn modelId="{E24EB198-B643-9242-A6B6-AA884E795DC1}" type="presParOf" srcId="{BF24CE6D-7EF1-F54F-AE2D-D0024404DF8E}" destId="{94A7D05F-4D82-A141-BE87-3B4F95E1A91A}" srcOrd="1" destOrd="0" presId="urn:microsoft.com/office/officeart/2008/layout/LinedList"/>
    <dgm:cxn modelId="{0F6F23F3-467D-CE4D-85D0-E311518F2044}" type="presParOf" srcId="{3D6D994A-EB2F-EB4C-8AEC-78DAC0C563E8}" destId="{A0128D7F-04EE-5047-86D5-2BB2E85398EC}" srcOrd="6" destOrd="0" presId="urn:microsoft.com/office/officeart/2008/layout/LinedList"/>
    <dgm:cxn modelId="{5D763194-D739-BB40-900B-B463E9FBB42F}" type="presParOf" srcId="{3D6D994A-EB2F-EB4C-8AEC-78DAC0C563E8}" destId="{7D6A1572-A430-B348-97A8-0167B50E91CF}" srcOrd="7" destOrd="0" presId="urn:microsoft.com/office/officeart/2008/layout/LinedList"/>
    <dgm:cxn modelId="{DD83E7EB-A0A0-8548-A349-4C7D631CE28D}" type="presParOf" srcId="{7D6A1572-A430-B348-97A8-0167B50E91CF}" destId="{D9EFFF8F-9399-4249-9331-6174CA480867}" srcOrd="0" destOrd="0" presId="urn:microsoft.com/office/officeart/2008/layout/LinedList"/>
    <dgm:cxn modelId="{14AD54A8-3F3D-E74E-9714-45C760973E4B}" type="presParOf" srcId="{7D6A1572-A430-B348-97A8-0167B50E91CF}" destId="{C1CA988C-8ED3-5641-9861-EB175A1116B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CE6A89-A557-4DA5-A8F5-FE49C88A1FA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D5F0F1B-3997-4D07-A7C5-5459CA8CC6D9}">
      <dgm:prSet custT="1"/>
      <dgm:spPr/>
      <dgm:t>
        <a:bodyPr/>
        <a:lstStyle/>
        <a:p>
          <a:pPr>
            <a:lnSpc>
              <a:spcPct val="100000"/>
            </a:lnSpc>
          </a:pPr>
          <a:r>
            <a:rPr lang="en-US" sz="2800" dirty="0"/>
            <a:t>If you’re getting started, use our </a:t>
          </a:r>
          <a:r>
            <a:rPr lang="en-US" sz="2800" dirty="0">
              <a:hlinkClick xmlns:r="http://schemas.openxmlformats.org/officeDocument/2006/relationships" r:id="rId1"/>
            </a:rPr>
            <a:t>brainstorming worksheet </a:t>
          </a:r>
          <a:r>
            <a:rPr lang="en-US" sz="2800" dirty="0"/>
            <a:t>to create a list of your achievements. </a:t>
          </a:r>
        </a:p>
      </dgm:t>
    </dgm:pt>
    <dgm:pt modelId="{07EBC550-7A19-49C6-B02C-0AF06EDB0399}" type="parTrans" cxnId="{090D5B8F-232A-4EB3-A56D-0AB04BE76BF9}">
      <dgm:prSet/>
      <dgm:spPr/>
      <dgm:t>
        <a:bodyPr/>
        <a:lstStyle/>
        <a:p>
          <a:endParaRPr lang="en-US"/>
        </a:p>
      </dgm:t>
    </dgm:pt>
    <dgm:pt modelId="{34BF2D3B-121F-4093-A165-465ADCF6A33F}" type="sibTrans" cxnId="{090D5B8F-232A-4EB3-A56D-0AB04BE76BF9}">
      <dgm:prSet/>
      <dgm:spPr/>
      <dgm:t>
        <a:bodyPr/>
        <a:lstStyle/>
        <a:p>
          <a:endParaRPr lang="en-US"/>
        </a:p>
      </dgm:t>
    </dgm:pt>
    <dgm:pt modelId="{8255328B-3BC8-49CE-8D6D-C2397C74E346}">
      <dgm:prSet custT="1"/>
      <dgm:spPr/>
      <dgm:t>
        <a:bodyPr/>
        <a:lstStyle/>
        <a:p>
          <a:pPr>
            <a:lnSpc>
              <a:spcPct val="100000"/>
            </a:lnSpc>
          </a:pPr>
          <a:r>
            <a:rPr lang="en-US" sz="2800" dirty="0"/>
            <a:t>If you’re transforming a resume into a CV, use the resume as a starting point to expand.</a:t>
          </a:r>
        </a:p>
      </dgm:t>
    </dgm:pt>
    <dgm:pt modelId="{0C2739D8-CE56-469B-B4C9-DB38E4AEF585}" type="parTrans" cxnId="{2E861454-5F07-43D4-BDEB-BD775F168F18}">
      <dgm:prSet/>
      <dgm:spPr/>
      <dgm:t>
        <a:bodyPr/>
        <a:lstStyle/>
        <a:p>
          <a:endParaRPr lang="en-US"/>
        </a:p>
      </dgm:t>
    </dgm:pt>
    <dgm:pt modelId="{66F03378-B82D-40C9-B331-437F557823C9}" type="sibTrans" cxnId="{2E861454-5F07-43D4-BDEB-BD775F168F18}">
      <dgm:prSet/>
      <dgm:spPr/>
      <dgm:t>
        <a:bodyPr/>
        <a:lstStyle/>
        <a:p>
          <a:endParaRPr lang="en-US"/>
        </a:p>
      </dgm:t>
    </dgm:pt>
    <dgm:pt modelId="{BFA1D375-764F-46CE-ACFA-645E0A40F2C7}" type="pres">
      <dgm:prSet presAssocID="{53CE6A89-A557-4DA5-A8F5-FE49C88A1FA2}" presName="root" presStyleCnt="0">
        <dgm:presLayoutVars>
          <dgm:dir/>
          <dgm:resizeHandles val="exact"/>
        </dgm:presLayoutVars>
      </dgm:prSet>
      <dgm:spPr/>
    </dgm:pt>
    <dgm:pt modelId="{EEB55FE8-07E5-4FCF-9B4E-D28A8EC2B636}" type="pres">
      <dgm:prSet presAssocID="{2D5F0F1B-3997-4D07-A7C5-5459CA8CC6D9}" presName="compNode" presStyleCnt="0"/>
      <dgm:spPr/>
    </dgm:pt>
    <dgm:pt modelId="{B16D0DBA-D3F5-49C2-A9AF-8B2004C6270F}" type="pres">
      <dgm:prSet presAssocID="{2D5F0F1B-3997-4D07-A7C5-5459CA8CC6D9}" presName="bgRect" presStyleLbl="bgShp" presStyleIdx="0" presStyleCnt="2"/>
      <dgm:spPr/>
    </dgm:pt>
    <dgm:pt modelId="{B72207F3-A3F0-456A-BCEF-6E2E14858C45}" type="pres">
      <dgm:prSet presAssocID="{2D5F0F1B-3997-4D07-A7C5-5459CA8CC6D9}"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ead with Gears"/>
        </a:ext>
      </dgm:extLst>
    </dgm:pt>
    <dgm:pt modelId="{4AA84AE6-D0A8-4F9B-B7D4-40F7A495F35D}" type="pres">
      <dgm:prSet presAssocID="{2D5F0F1B-3997-4D07-A7C5-5459CA8CC6D9}" presName="spaceRect" presStyleCnt="0"/>
      <dgm:spPr/>
    </dgm:pt>
    <dgm:pt modelId="{15C9B118-FF0D-40AD-8816-798A7FAE950C}" type="pres">
      <dgm:prSet presAssocID="{2D5F0F1B-3997-4D07-A7C5-5459CA8CC6D9}" presName="parTx" presStyleLbl="revTx" presStyleIdx="0" presStyleCnt="2" custScaleX="132606" custScaleY="121700">
        <dgm:presLayoutVars>
          <dgm:chMax val="0"/>
          <dgm:chPref val="0"/>
        </dgm:presLayoutVars>
      </dgm:prSet>
      <dgm:spPr/>
    </dgm:pt>
    <dgm:pt modelId="{7358B00F-46FB-4E5F-9F4B-CCC6708EB024}" type="pres">
      <dgm:prSet presAssocID="{34BF2D3B-121F-4093-A165-465ADCF6A33F}" presName="sibTrans" presStyleCnt="0"/>
      <dgm:spPr/>
    </dgm:pt>
    <dgm:pt modelId="{942C38DA-2376-42CD-BCFA-4E3F0232D545}" type="pres">
      <dgm:prSet presAssocID="{8255328B-3BC8-49CE-8D6D-C2397C74E346}" presName="compNode" presStyleCnt="0"/>
      <dgm:spPr/>
    </dgm:pt>
    <dgm:pt modelId="{5DEDA2F3-ABFA-4AB3-A53F-7AD78DBDBCDC}" type="pres">
      <dgm:prSet presAssocID="{8255328B-3BC8-49CE-8D6D-C2397C74E346}" presName="bgRect" presStyleLbl="bgShp" presStyleIdx="1" presStyleCnt="2"/>
      <dgm:spPr/>
    </dgm:pt>
    <dgm:pt modelId="{D780786D-F42C-42EE-9D12-9365DBF4E540}" type="pres">
      <dgm:prSet presAssocID="{8255328B-3BC8-49CE-8D6D-C2397C74E346}"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riefcase"/>
        </a:ext>
      </dgm:extLst>
    </dgm:pt>
    <dgm:pt modelId="{1E8FD0D5-49A5-4952-B694-47C5B9E9283E}" type="pres">
      <dgm:prSet presAssocID="{8255328B-3BC8-49CE-8D6D-C2397C74E346}" presName="spaceRect" presStyleCnt="0"/>
      <dgm:spPr/>
    </dgm:pt>
    <dgm:pt modelId="{FFA56147-1BEA-4549-ACD1-C8780F554370}" type="pres">
      <dgm:prSet presAssocID="{8255328B-3BC8-49CE-8D6D-C2397C74E346}" presName="parTx" presStyleLbl="revTx" presStyleIdx="1" presStyleCnt="2" custScaleX="122727">
        <dgm:presLayoutVars>
          <dgm:chMax val="0"/>
          <dgm:chPref val="0"/>
        </dgm:presLayoutVars>
      </dgm:prSet>
      <dgm:spPr/>
    </dgm:pt>
  </dgm:ptLst>
  <dgm:cxnLst>
    <dgm:cxn modelId="{B4B9E04E-926F-48E8-81EA-49C7A983DB2F}" type="presOf" srcId="{53CE6A89-A557-4DA5-A8F5-FE49C88A1FA2}" destId="{BFA1D375-764F-46CE-ACFA-645E0A40F2C7}" srcOrd="0" destOrd="0" presId="urn:microsoft.com/office/officeart/2018/2/layout/IconVerticalSolidList"/>
    <dgm:cxn modelId="{EAF8FD52-72F8-49AD-92BD-E64077E71387}" type="presOf" srcId="{2D5F0F1B-3997-4D07-A7C5-5459CA8CC6D9}" destId="{15C9B118-FF0D-40AD-8816-798A7FAE950C}" srcOrd="0" destOrd="0" presId="urn:microsoft.com/office/officeart/2018/2/layout/IconVerticalSolidList"/>
    <dgm:cxn modelId="{2E861454-5F07-43D4-BDEB-BD775F168F18}" srcId="{53CE6A89-A557-4DA5-A8F5-FE49C88A1FA2}" destId="{8255328B-3BC8-49CE-8D6D-C2397C74E346}" srcOrd="1" destOrd="0" parTransId="{0C2739D8-CE56-469B-B4C9-DB38E4AEF585}" sibTransId="{66F03378-B82D-40C9-B331-437F557823C9}"/>
    <dgm:cxn modelId="{090D5B8F-232A-4EB3-A56D-0AB04BE76BF9}" srcId="{53CE6A89-A557-4DA5-A8F5-FE49C88A1FA2}" destId="{2D5F0F1B-3997-4D07-A7C5-5459CA8CC6D9}" srcOrd="0" destOrd="0" parTransId="{07EBC550-7A19-49C6-B02C-0AF06EDB0399}" sibTransId="{34BF2D3B-121F-4093-A165-465ADCF6A33F}"/>
    <dgm:cxn modelId="{F19D5095-E6AB-4D7E-86DE-1A70E982EB84}" type="presOf" srcId="{8255328B-3BC8-49CE-8D6D-C2397C74E346}" destId="{FFA56147-1BEA-4549-ACD1-C8780F554370}" srcOrd="0" destOrd="0" presId="urn:microsoft.com/office/officeart/2018/2/layout/IconVerticalSolidList"/>
    <dgm:cxn modelId="{4A3797BC-8C36-4926-8F3F-A602500D75D1}" type="presParOf" srcId="{BFA1D375-764F-46CE-ACFA-645E0A40F2C7}" destId="{EEB55FE8-07E5-4FCF-9B4E-D28A8EC2B636}" srcOrd="0" destOrd="0" presId="urn:microsoft.com/office/officeart/2018/2/layout/IconVerticalSolidList"/>
    <dgm:cxn modelId="{C9575695-15F1-4AD9-9874-B3E0BD31CB19}" type="presParOf" srcId="{EEB55FE8-07E5-4FCF-9B4E-D28A8EC2B636}" destId="{B16D0DBA-D3F5-49C2-A9AF-8B2004C6270F}" srcOrd="0" destOrd="0" presId="urn:microsoft.com/office/officeart/2018/2/layout/IconVerticalSolidList"/>
    <dgm:cxn modelId="{42934D64-D5DF-4797-900C-0775BE7645AE}" type="presParOf" srcId="{EEB55FE8-07E5-4FCF-9B4E-D28A8EC2B636}" destId="{B72207F3-A3F0-456A-BCEF-6E2E14858C45}" srcOrd="1" destOrd="0" presId="urn:microsoft.com/office/officeart/2018/2/layout/IconVerticalSolidList"/>
    <dgm:cxn modelId="{00396C18-A90A-405F-96C6-1C5A5947DADA}" type="presParOf" srcId="{EEB55FE8-07E5-4FCF-9B4E-D28A8EC2B636}" destId="{4AA84AE6-D0A8-4F9B-B7D4-40F7A495F35D}" srcOrd="2" destOrd="0" presId="urn:microsoft.com/office/officeart/2018/2/layout/IconVerticalSolidList"/>
    <dgm:cxn modelId="{F4E60D90-0871-42F3-B7BF-B9AB5DDC04A9}" type="presParOf" srcId="{EEB55FE8-07E5-4FCF-9B4E-D28A8EC2B636}" destId="{15C9B118-FF0D-40AD-8816-798A7FAE950C}" srcOrd="3" destOrd="0" presId="urn:microsoft.com/office/officeart/2018/2/layout/IconVerticalSolidList"/>
    <dgm:cxn modelId="{695A861C-8DD8-47A4-AE9E-630C216D44CD}" type="presParOf" srcId="{BFA1D375-764F-46CE-ACFA-645E0A40F2C7}" destId="{7358B00F-46FB-4E5F-9F4B-CCC6708EB024}" srcOrd="1" destOrd="0" presId="urn:microsoft.com/office/officeart/2018/2/layout/IconVerticalSolidList"/>
    <dgm:cxn modelId="{FA92924D-D203-4A84-8DC3-2BFEC469546B}" type="presParOf" srcId="{BFA1D375-764F-46CE-ACFA-645E0A40F2C7}" destId="{942C38DA-2376-42CD-BCFA-4E3F0232D545}" srcOrd="2" destOrd="0" presId="urn:microsoft.com/office/officeart/2018/2/layout/IconVerticalSolidList"/>
    <dgm:cxn modelId="{EBA782EF-3CA4-4EEE-B7CB-63253989D13F}" type="presParOf" srcId="{942C38DA-2376-42CD-BCFA-4E3F0232D545}" destId="{5DEDA2F3-ABFA-4AB3-A53F-7AD78DBDBCDC}" srcOrd="0" destOrd="0" presId="urn:microsoft.com/office/officeart/2018/2/layout/IconVerticalSolidList"/>
    <dgm:cxn modelId="{B2284439-27F7-41FF-84ED-43B5E7099CD5}" type="presParOf" srcId="{942C38DA-2376-42CD-BCFA-4E3F0232D545}" destId="{D780786D-F42C-42EE-9D12-9365DBF4E540}" srcOrd="1" destOrd="0" presId="urn:microsoft.com/office/officeart/2018/2/layout/IconVerticalSolidList"/>
    <dgm:cxn modelId="{B78F810C-1838-4A01-BDF1-08A243B389CC}" type="presParOf" srcId="{942C38DA-2376-42CD-BCFA-4E3F0232D545}" destId="{1E8FD0D5-49A5-4952-B694-47C5B9E9283E}" srcOrd="2" destOrd="0" presId="urn:microsoft.com/office/officeart/2018/2/layout/IconVerticalSolidList"/>
    <dgm:cxn modelId="{6FD64E10-AA30-4F34-B755-65B8C89AA921}" type="presParOf" srcId="{942C38DA-2376-42CD-BCFA-4E3F0232D545}" destId="{FFA56147-1BEA-4549-ACD1-C8780F55437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CE6A89-A557-4DA5-A8F5-FE49C88A1FA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D5F0F1B-3997-4D07-A7C5-5459CA8CC6D9}">
      <dgm:prSet custT="1"/>
      <dgm:spPr/>
      <dgm:t>
        <a:bodyPr/>
        <a:lstStyle/>
        <a:p>
          <a:pPr>
            <a:lnSpc>
              <a:spcPct val="100000"/>
            </a:lnSpc>
          </a:pPr>
          <a:r>
            <a:rPr lang="en-US" sz="2800" dirty="0"/>
            <a:t>Ask several people to read it, including, if possible, a professor or someone in your desired field. </a:t>
          </a:r>
        </a:p>
      </dgm:t>
    </dgm:pt>
    <dgm:pt modelId="{07EBC550-7A19-49C6-B02C-0AF06EDB0399}" type="parTrans" cxnId="{090D5B8F-232A-4EB3-A56D-0AB04BE76BF9}">
      <dgm:prSet/>
      <dgm:spPr/>
      <dgm:t>
        <a:bodyPr/>
        <a:lstStyle/>
        <a:p>
          <a:endParaRPr lang="en-US"/>
        </a:p>
      </dgm:t>
    </dgm:pt>
    <dgm:pt modelId="{34BF2D3B-121F-4093-A165-465ADCF6A33F}" type="sibTrans" cxnId="{090D5B8F-232A-4EB3-A56D-0AB04BE76BF9}">
      <dgm:prSet/>
      <dgm:spPr/>
      <dgm:t>
        <a:bodyPr/>
        <a:lstStyle/>
        <a:p>
          <a:endParaRPr lang="en-US"/>
        </a:p>
      </dgm:t>
    </dgm:pt>
    <dgm:pt modelId="{8255328B-3BC8-49CE-8D6D-C2397C74E346}">
      <dgm:prSet custT="1"/>
      <dgm:spPr/>
      <dgm:t>
        <a:bodyPr/>
        <a:lstStyle/>
        <a:p>
          <a:pPr>
            <a:lnSpc>
              <a:spcPct val="100000"/>
            </a:lnSpc>
          </a:pPr>
          <a:r>
            <a:rPr lang="en-US" sz="2800" dirty="0"/>
            <a:t>Consider</a:t>
          </a:r>
          <a:r>
            <a:rPr lang="en-US" sz="2800" baseline="0" dirty="0"/>
            <a:t> using AI tools to improve your action verb phrases. </a:t>
          </a:r>
          <a:endParaRPr lang="en-US" sz="2800" dirty="0"/>
        </a:p>
      </dgm:t>
    </dgm:pt>
    <dgm:pt modelId="{0C2739D8-CE56-469B-B4C9-DB38E4AEF585}" type="parTrans" cxnId="{2E861454-5F07-43D4-BDEB-BD775F168F18}">
      <dgm:prSet/>
      <dgm:spPr/>
      <dgm:t>
        <a:bodyPr/>
        <a:lstStyle/>
        <a:p>
          <a:endParaRPr lang="en-US"/>
        </a:p>
      </dgm:t>
    </dgm:pt>
    <dgm:pt modelId="{66F03378-B82D-40C9-B331-437F557823C9}" type="sibTrans" cxnId="{2E861454-5F07-43D4-BDEB-BD775F168F18}">
      <dgm:prSet/>
      <dgm:spPr/>
      <dgm:t>
        <a:bodyPr/>
        <a:lstStyle/>
        <a:p>
          <a:endParaRPr lang="en-US"/>
        </a:p>
      </dgm:t>
    </dgm:pt>
    <dgm:pt modelId="{B250F41F-EDD8-A944-A390-93D56F73346D}">
      <dgm:prSet custT="1"/>
      <dgm:spPr/>
      <dgm:t>
        <a:bodyPr/>
        <a:lstStyle/>
        <a:p>
          <a:pPr>
            <a:lnSpc>
              <a:spcPct val="100000"/>
            </a:lnSpc>
          </a:pPr>
          <a:r>
            <a:rPr lang="en-US" sz="2800" dirty="0"/>
            <a:t>Check for consistency (format, grammar, visual, etc.)</a:t>
          </a:r>
        </a:p>
      </dgm:t>
    </dgm:pt>
    <dgm:pt modelId="{F7431771-922D-7744-97E8-20D3ABB253F4}" type="parTrans" cxnId="{D60E42D1-4E07-BB47-AF82-CE655BA7DB87}">
      <dgm:prSet/>
      <dgm:spPr/>
      <dgm:t>
        <a:bodyPr/>
        <a:lstStyle/>
        <a:p>
          <a:endParaRPr lang="en-US"/>
        </a:p>
      </dgm:t>
    </dgm:pt>
    <dgm:pt modelId="{30814D72-1AB0-804F-B1D0-5B9846A175A0}" type="sibTrans" cxnId="{D60E42D1-4E07-BB47-AF82-CE655BA7DB87}">
      <dgm:prSet/>
      <dgm:spPr/>
      <dgm:t>
        <a:bodyPr/>
        <a:lstStyle/>
        <a:p>
          <a:endParaRPr lang="en-US"/>
        </a:p>
      </dgm:t>
    </dgm:pt>
    <dgm:pt modelId="{AD2FDDAE-4E1B-47E2-B625-9349F0856312}" type="pres">
      <dgm:prSet presAssocID="{53CE6A89-A557-4DA5-A8F5-FE49C88A1FA2}" presName="root" presStyleCnt="0">
        <dgm:presLayoutVars>
          <dgm:dir/>
          <dgm:resizeHandles val="exact"/>
        </dgm:presLayoutVars>
      </dgm:prSet>
      <dgm:spPr/>
    </dgm:pt>
    <dgm:pt modelId="{412E063A-8F35-47D4-82C2-E55B5F124DD0}" type="pres">
      <dgm:prSet presAssocID="{2D5F0F1B-3997-4D07-A7C5-5459CA8CC6D9}" presName="compNode" presStyleCnt="0"/>
      <dgm:spPr/>
    </dgm:pt>
    <dgm:pt modelId="{EF13B63C-1F6A-4418-B3D3-8CE02E681501}" type="pres">
      <dgm:prSet presAssocID="{2D5F0F1B-3997-4D07-A7C5-5459CA8CC6D9}" presName="bgRect" presStyleLbl="bgShp" presStyleIdx="0" presStyleCnt="3" custLinFactNeighborX="1191" custLinFactNeighborY="-46202"/>
      <dgm:spPr/>
    </dgm:pt>
    <dgm:pt modelId="{A6F3E42C-4626-4593-B05B-C1359178F64E}" type="pres">
      <dgm:prSet presAssocID="{2D5F0F1B-3997-4D07-A7C5-5459CA8CC6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6F6ABB2-5708-45BF-A2D6-80C68B83491C}" type="pres">
      <dgm:prSet presAssocID="{2D5F0F1B-3997-4D07-A7C5-5459CA8CC6D9}" presName="spaceRect" presStyleCnt="0"/>
      <dgm:spPr/>
    </dgm:pt>
    <dgm:pt modelId="{ADB06EB3-6B61-479E-A5E7-67BCB09162A0}" type="pres">
      <dgm:prSet presAssocID="{2D5F0F1B-3997-4D07-A7C5-5459CA8CC6D9}" presName="parTx" presStyleLbl="revTx" presStyleIdx="0" presStyleCnt="3" custScaleX="129655">
        <dgm:presLayoutVars>
          <dgm:chMax val="0"/>
          <dgm:chPref val="0"/>
        </dgm:presLayoutVars>
      </dgm:prSet>
      <dgm:spPr/>
    </dgm:pt>
    <dgm:pt modelId="{8729643F-2A8C-4D6E-A883-35805ACCAF11}" type="pres">
      <dgm:prSet presAssocID="{34BF2D3B-121F-4093-A165-465ADCF6A33F}" presName="sibTrans" presStyleCnt="0"/>
      <dgm:spPr/>
    </dgm:pt>
    <dgm:pt modelId="{89F0770F-320B-4B64-803F-F79A4B9FD4F4}" type="pres">
      <dgm:prSet presAssocID="{B250F41F-EDD8-A944-A390-93D56F73346D}" presName="compNode" presStyleCnt="0"/>
      <dgm:spPr/>
    </dgm:pt>
    <dgm:pt modelId="{0265816A-8A8D-4204-B7A2-0125A36C3002}" type="pres">
      <dgm:prSet presAssocID="{B250F41F-EDD8-A944-A390-93D56F73346D}" presName="bgRect" presStyleLbl="bgShp" presStyleIdx="1" presStyleCnt="3"/>
      <dgm:spPr/>
    </dgm:pt>
    <dgm:pt modelId="{DFC75CD5-6F5D-4720-B264-FCBC5054CA60}" type="pres">
      <dgm:prSet presAssocID="{B250F41F-EDD8-A944-A390-93D56F7334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606827C2-D638-4EF6-B1FE-6E7832AF8B93}" type="pres">
      <dgm:prSet presAssocID="{B250F41F-EDD8-A944-A390-93D56F73346D}" presName="spaceRect" presStyleCnt="0"/>
      <dgm:spPr/>
    </dgm:pt>
    <dgm:pt modelId="{6A155AB7-6933-4823-BD56-C7380F1412C1}" type="pres">
      <dgm:prSet presAssocID="{B250F41F-EDD8-A944-A390-93D56F73346D}" presName="parTx" presStyleLbl="revTx" presStyleIdx="1" presStyleCnt="3" custScaleX="122871">
        <dgm:presLayoutVars>
          <dgm:chMax val="0"/>
          <dgm:chPref val="0"/>
        </dgm:presLayoutVars>
      </dgm:prSet>
      <dgm:spPr/>
    </dgm:pt>
    <dgm:pt modelId="{08A7B8CD-718C-452C-8BEA-4ED35B9DD9BB}" type="pres">
      <dgm:prSet presAssocID="{30814D72-1AB0-804F-B1D0-5B9846A175A0}" presName="sibTrans" presStyleCnt="0"/>
      <dgm:spPr/>
    </dgm:pt>
    <dgm:pt modelId="{83D8B8F8-5AEA-4EA0-AB0B-D1565961611A}" type="pres">
      <dgm:prSet presAssocID="{8255328B-3BC8-49CE-8D6D-C2397C74E346}" presName="compNode" presStyleCnt="0"/>
      <dgm:spPr/>
    </dgm:pt>
    <dgm:pt modelId="{1BB540D5-8CEB-46BA-BAF9-B77C55EC5879}" type="pres">
      <dgm:prSet presAssocID="{8255328B-3BC8-49CE-8D6D-C2397C74E346}" presName="bgRect" presStyleLbl="bgShp" presStyleIdx="2" presStyleCnt="3"/>
      <dgm:spPr/>
    </dgm:pt>
    <dgm:pt modelId="{9D12206C-C542-4F16-AADE-FBD4392835AE}" type="pres">
      <dgm:prSet presAssocID="{8255328B-3BC8-49CE-8D6D-C2397C74E3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ue"/>
        </a:ext>
      </dgm:extLst>
    </dgm:pt>
    <dgm:pt modelId="{D96616D3-13A9-427D-A7E1-C608A7933AC1}" type="pres">
      <dgm:prSet presAssocID="{8255328B-3BC8-49CE-8D6D-C2397C74E346}" presName="spaceRect" presStyleCnt="0"/>
      <dgm:spPr/>
    </dgm:pt>
    <dgm:pt modelId="{674BC569-0178-48D6-BC2F-687C9568FACB}" type="pres">
      <dgm:prSet presAssocID="{8255328B-3BC8-49CE-8D6D-C2397C74E346}" presName="parTx" presStyleLbl="revTx" presStyleIdx="2" presStyleCnt="3" custScaleX="130006">
        <dgm:presLayoutVars>
          <dgm:chMax val="0"/>
          <dgm:chPref val="0"/>
        </dgm:presLayoutVars>
      </dgm:prSet>
      <dgm:spPr/>
    </dgm:pt>
  </dgm:ptLst>
  <dgm:cxnLst>
    <dgm:cxn modelId="{2E861454-5F07-43D4-BDEB-BD775F168F18}" srcId="{53CE6A89-A557-4DA5-A8F5-FE49C88A1FA2}" destId="{8255328B-3BC8-49CE-8D6D-C2397C74E346}" srcOrd="2" destOrd="0" parTransId="{0C2739D8-CE56-469B-B4C9-DB38E4AEF585}" sibTransId="{66F03378-B82D-40C9-B331-437F557823C9}"/>
    <dgm:cxn modelId="{090D5B8F-232A-4EB3-A56D-0AB04BE76BF9}" srcId="{53CE6A89-A557-4DA5-A8F5-FE49C88A1FA2}" destId="{2D5F0F1B-3997-4D07-A7C5-5459CA8CC6D9}" srcOrd="0" destOrd="0" parTransId="{07EBC550-7A19-49C6-B02C-0AF06EDB0399}" sibTransId="{34BF2D3B-121F-4093-A165-465ADCF6A33F}"/>
    <dgm:cxn modelId="{14E161B5-FB34-834C-B287-98DAADD7C13B}" type="presOf" srcId="{B250F41F-EDD8-A944-A390-93D56F73346D}" destId="{6A155AB7-6933-4823-BD56-C7380F1412C1}" srcOrd="0" destOrd="0" presId="urn:microsoft.com/office/officeart/2018/2/layout/IconVerticalSolidList"/>
    <dgm:cxn modelId="{A566A5BB-681A-0845-B2C5-21899BC6CA1F}" type="presOf" srcId="{2D5F0F1B-3997-4D07-A7C5-5459CA8CC6D9}" destId="{ADB06EB3-6B61-479E-A5E7-67BCB09162A0}" srcOrd="0" destOrd="0" presId="urn:microsoft.com/office/officeart/2018/2/layout/IconVerticalSolidList"/>
    <dgm:cxn modelId="{D60E42D1-4E07-BB47-AF82-CE655BA7DB87}" srcId="{53CE6A89-A557-4DA5-A8F5-FE49C88A1FA2}" destId="{B250F41F-EDD8-A944-A390-93D56F73346D}" srcOrd="1" destOrd="0" parTransId="{F7431771-922D-7744-97E8-20D3ABB253F4}" sibTransId="{30814D72-1AB0-804F-B1D0-5B9846A175A0}"/>
    <dgm:cxn modelId="{92FCC6D5-35D7-7D4F-92B0-375975D50FA3}" type="presOf" srcId="{53CE6A89-A557-4DA5-A8F5-FE49C88A1FA2}" destId="{AD2FDDAE-4E1B-47E2-B625-9349F0856312}" srcOrd="0" destOrd="0" presId="urn:microsoft.com/office/officeart/2018/2/layout/IconVerticalSolidList"/>
    <dgm:cxn modelId="{FDC03AEF-BC68-6F4E-A002-5D72C256E8D2}" type="presOf" srcId="{8255328B-3BC8-49CE-8D6D-C2397C74E346}" destId="{674BC569-0178-48D6-BC2F-687C9568FACB}" srcOrd="0" destOrd="0" presId="urn:microsoft.com/office/officeart/2018/2/layout/IconVerticalSolidList"/>
    <dgm:cxn modelId="{087A02BD-E777-1442-817F-DADF7DE5E934}" type="presParOf" srcId="{AD2FDDAE-4E1B-47E2-B625-9349F0856312}" destId="{412E063A-8F35-47D4-82C2-E55B5F124DD0}" srcOrd="0" destOrd="0" presId="urn:microsoft.com/office/officeart/2018/2/layout/IconVerticalSolidList"/>
    <dgm:cxn modelId="{7F8E6B1A-FCB0-E441-B42B-C74086C83744}" type="presParOf" srcId="{412E063A-8F35-47D4-82C2-E55B5F124DD0}" destId="{EF13B63C-1F6A-4418-B3D3-8CE02E681501}" srcOrd="0" destOrd="0" presId="urn:microsoft.com/office/officeart/2018/2/layout/IconVerticalSolidList"/>
    <dgm:cxn modelId="{D58C41A8-D0A3-EC4C-8010-9BCDDEF2A80C}" type="presParOf" srcId="{412E063A-8F35-47D4-82C2-E55B5F124DD0}" destId="{A6F3E42C-4626-4593-B05B-C1359178F64E}" srcOrd="1" destOrd="0" presId="urn:microsoft.com/office/officeart/2018/2/layout/IconVerticalSolidList"/>
    <dgm:cxn modelId="{AE604365-914C-514E-B4AB-E8C7F1ECBCFF}" type="presParOf" srcId="{412E063A-8F35-47D4-82C2-E55B5F124DD0}" destId="{36F6ABB2-5708-45BF-A2D6-80C68B83491C}" srcOrd="2" destOrd="0" presId="urn:microsoft.com/office/officeart/2018/2/layout/IconVerticalSolidList"/>
    <dgm:cxn modelId="{CB53E3D7-7B26-E143-BFDC-1437AEA5594F}" type="presParOf" srcId="{412E063A-8F35-47D4-82C2-E55B5F124DD0}" destId="{ADB06EB3-6B61-479E-A5E7-67BCB09162A0}" srcOrd="3" destOrd="0" presId="urn:microsoft.com/office/officeart/2018/2/layout/IconVerticalSolidList"/>
    <dgm:cxn modelId="{1DE1564C-C3E9-A64F-B300-5B9CA3B201D1}" type="presParOf" srcId="{AD2FDDAE-4E1B-47E2-B625-9349F0856312}" destId="{8729643F-2A8C-4D6E-A883-35805ACCAF11}" srcOrd="1" destOrd="0" presId="urn:microsoft.com/office/officeart/2018/2/layout/IconVerticalSolidList"/>
    <dgm:cxn modelId="{D404F56D-1B9E-C34E-8FB3-3652B7894777}" type="presParOf" srcId="{AD2FDDAE-4E1B-47E2-B625-9349F0856312}" destId="{89F0770F-320B-4B64-803F-F79A4B9FD4F4}" srcOrd="2" destOrd="0" presId="urn:microsoft.com/office/officeart/2018/2/layout/IconVerticalSolidList"/>
    <dgm:cxn modelId="{972061C3-88F0-C841-A39E-9990A639336B}" type="presParOf" srcId="{89F0770F-320B-4B64-803F-F79A4B9FD4F4}" destId="{0265816A-8A8D-4204-B7A2-0125A36C3002}" srcOrd="0" destOrd="0" presId="urn:microsoft.com/office/officeart/2018/2/layout/IconVerticalSolidList"/>
    <dgm:cxn modelId="{C5A184B5-7182-BD42-8798-02B77467B520}" type="presParOf" srcId="{89F0770F-320B-4B64-803F-F79A4B9FD4F4}" destId="{DFC75CD5-6F5D-4720-B264-FCBC5054CA60}" srcOrd="1" destOrd="0" presId="urn:microsoft.com/office/officeart/2018/2/layout/IconVerticalSolidList"/>
    <dgm:cxn modelId="{E353B9FE-1080-1149-95A6-E96749D9EAF1}" type="presParOf" srcId="{89F0770F-320B-4B64-803F-F79A4B9FD4F4}" destId="{606827C2-D638-4EF6-B1FE-6E7832AF8B93}" srcOrd="2" destOrd="0" presId="urn:microsoft.com/office/officeart/2018/2/layout/IconVerticalSolidList"/>
    <dgm:cxn modelId="{0A68A387-9745-984F-ACA8-21F502F9C2FC}" type="presParOf" srcId="{89F0770F-320B-4B64-803F-F79A4B9FD4F4}" destId="{6A155AB7-6933-4823-BD56-C7380F1412C1}" srcOrd="3" destOrd="0" presId="urn:microsoft.com/office/officeart/2018/2/layout/IconVerticalSolidList"/>
    <dgm:cxn modelId="{3C64BEC4-2E34-EA41-883A-A546967E3C24}" type="presParOf" srcId="{AD2FDDAE-4E1B-47E2-B625-9349F0856312}" destId="{08A7B8CD-718C-452C-8BEA-4ED35B9DD9BB}" srcOrd="3" destOrd="0" presId="urn:microsoft.com/office/officeart/2018/2/layout/IconVerticalSolidList"/>
    <dgm:cxn modelId="{C241A378-5325-1A43-86FF-E498E0D93861}" type="presParOf" srcId="{AD2FDDAE-4E1B-47E2-B625-9349F0856312}" destId="{83D8B8F8-5AEA-4EA0-AB0B-D1565961611A}" srcOrd="4" destOrd="0" presId="urn:microsoft.com/office/officeart/2018/2/layout/IconVerticalSolidList"/>
    <dgm:cxn modelId="{3698FCC9-229C-514D-8B55-AEE12D47CEB8}" type="presParOf" srcId="{83D8B8F8-5AEA-4EA0-AB0B-D1565961611A}" destId="{1BB540D5-8CEB-46BA-BAF9-B77C55EC5879}" srcOrd="0" destOrd="0" presId="urn:microsoft.com/office/officeart/2018/2/layout/IconVerticalSolidList"/>
    <dgm:cxn modelId="{0C7C3AB3-C7F2-F54B-84E0-249425FF0CE5}" type="presParOf" srcId="{83D8B8F8-5AEA-4EA0-AB0B-D1565961611A}" destId="{9D12206C-C542-4F16-AADE-FBD4392835AE}" srcOrd="1" destOrd="0" presId="urn:microsoft.com/office/officeart/2018/2/layout/IconVerticalSolidList"/>
    <dgm:cxn modelId="{F94B5111-A052-E647-B9A1-40FEF56B6EE7}" type="presParOf" srcId="{83D8B8F8-5AEA-4EA0-AB0B-D1565961611A}" destId="{D96616D3-13A9-427D-A7E1-C608A7933AC1}" srcOrd="2" destOrd="0" presId="urn:microsoft.com/office/officeart/2018/2/layout/IconVerticalSolidList"/>
    <dgm:cxn modelId="{F17B9D53-5F33-B24C-8402-A69CF4FEAF69}" type="presParOf" srcId="{83D8B8F8-5AEA-4EA0-AB0B-D1565961611A}" destId="{674BC569-0178-48D6-BC2F-687C9568FA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2A2AA-5E38-4970-B339-685CD514D60E}">
      <dsp:nvSpPr>
        <dsp:cNvPr id="0" name=""/>
        <dsp:cNvSpPr/>
      </dsp:nvSpPr>
      <dsp:spPr>
        <a:xfrm>
          <a:off x="0" y="3410"/>
          <a:ext cx="6245265" cy="1501183"/>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D9D0848D-8B34-4633-9873-B4C1F36EC1D0}">
      <dsp:nvSpPr>
        <dsp:cNvPr id="0" name=""/>
        <dsp:cNvSpPr/>
      </dsp:nvSpPr>
      <dsp:spPr>
        <a:xfrm>
          <a:off x="454107" y="341177"/>
          <a:ext cx="826457" cy="825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A17E83-863D-46F8-8436-12B6B3AFB3BC}">
      <dsp:nvSpPr>
        <dsp:cNvPr id="0" name=""/>
        <dsp:cNvSpPr/>
      </dsp:nvSpPr>
      <dsp:spPr>
        <a:xfrm>
          <a:off x="1734673" y="3410"/>
          <a:ext cx="4458049" cy="159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05" tIns="168805" rIns="168805" bIns="168805" numCol="1" spcCol="1270" anchor="ctr" anchorCtr="0">
          <a:noAutofit/>
        </a:bodyPr>
        <a:lstStyle/>
        <a:p>
          <a:pPr marL="0" lvl="0" indent="0" algn="l" defTabSz="1244600">
            <a:lnSpc>
              <a:spcPct val="100000"/>
            </a:lnSpc>
            <a:spcBef>
              <a:spcPct val="0"/>
            </a:spcBef>
            <a:spcAft>
              <a:spcPct val="35000"/>
            </a:spcAft>
            <a:buNone/>
          </a:pPr>
          <a:r>
            <a:rPr lang="en-US" sz="2800" kern="1200" dirty="0"/>
            <a:t>HEADER/CONTACT INFORMATION</a:t>
          </a:r>
          <a:endParaRPr lang="en-US" sz="2200" kern="1200" dirty="0"/>
        </a:p>
      </dsp:txBody>
      <dsp:txXfrm>
        <a:off x="1734673" y="3410"/>
        <a:ext cx="4458049" cy="1595007"/>
      </dsp:txXfrm>
    </dsp:sp>
    <dsp:sp modelId="{879961EE-8E81-4084-B132-149B4D675DF8}">
      <dsp:nvSpPr>
        <dsp:cNvPr id="0" name=""/>
        <dsp:cNvSpPr/>
      </dsp:nvSpPr>
      <dsp:spPr>
        <a:xfrm>
          <a:off x="0" y="1995008"/>
          <a:ext cx="6245265" cy="15011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69106-1D53-42C8-8DD6-50D4B72F0BC9}">
      <dsp:nvSpPr>
        <dsp:cNvPr id="0" name=""/>
        <dsp:cNvSpPr/>
      </dsp:nvSpPr>
      <dsp:spPr>
        <a:xfrm>
          <a:off x="454107" y="2334936"/>
          <a:ext cx="826457" cy="825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823BE-1848-49EC-8D35-B766153D57AF}">
      <dsp:nvSpPr>
        <dsp:cNvPr id="0" name=""/>
        <dsp:cNvSpPr/>
      </dsp:nvSpPr>
      <dsp:spPr>
        <a:xfrm>
          <a:off x="1734673" y="1997169"/>
          <a:ext cx="4458049" cy="1595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05" tIns="168805" rIns="168805" bIns="168805" numCol="1" spcCol="1270" anchor="ctr" anchorCtr="0">
          <a:noAutofit/>
        </a:bodyPr>
        <a:lstStyle/>
        <a:p>
          <a:pPr marL="0" lvl="0" indent="0" algn="l" defTabSz="1244600">
            <a:lnSpc>
              <a:spcPct val="100000"/>
            </a:lnSpc>
            <a:spcBef>
              <a:spcPct val="0"/>
            </a:spcBef>
            <a:spcAft>
              <a:spcPct val="35000"/>
            </a:spcAft>
            <a:buNone/>
          </a:pPr>
          <a:r>
            <a:rPr lang="en-US" sz="2800" kern="1200" dirty="0"/>
            <a:t>EDUCATION</a:t>
          </a:r>
        </a:p>
      </dsp:txBody>
      <dsp:txXfrm>
        <a:off x="1734673" y="1997169"/>
        <a:ext cx="4458049" cy="1595007"/>
      </dsp:txXfrm>
    </dsp:sp>
    <dsp:sp modelId="{0C2E0B28-D60C-4A2B-8F6B-1E6F2BD91146}">
      <dsp:nvSpPr>
        <dsp:cNvPr id="0" name=""/>
        <dsp:cNvSpPr/>
      </dsp:nvSpPr>
      <dsp:spPr>
        <a:xfrm>
          <a:off x="0" y="3990928"/>
          <a:ext cx="6245265" cy="150118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A897E-3E6D-48DF-B1C3-9CAA468B1047}">
      <dsp:nvSpPr>
        <dsp:cNvPr id="0" name=""/>
        <dsp:cNvSpPr/>
      </dsp:nvSpPr>
      <dsp:spPr>
        <a:xfrm>
          <a:off x="454551" y="4328695"/>
          <a:ext cx="826457" cy="825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C5843A-EB79-497E-BF65-D78E3A5BC190}">
      <dsp:nvSpPr>
        <dsp:cNvPr id="0" name=""/>
        <dsp:cNvSpPr/>
      </dsp:nvSpPr>
      <dsp:spPr>
        <a:xfrm>
          <a:off x="1735561" y="3990928"/>
          <a:ext cx="4401230" cy="1595007"/>
        </a:xfrm>
        <a:prstGeom prst="rect">
          <a:avLst/>
        </a:prstGeom>
        <a:solidFill>
          <a:schemeClr val="accent6">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68805" tIns="168805" rIns="168805" bIns="168805" numCol="1" spcCol="1270" anchor="ctr" anchorCtr="0">
          <a:noAutofit/>
        </a:bodyPr>
        <a:lstStyle/>
        <a:p>
          <a:pPr marL="0" lvl="0" indent="0" algn="l" defTabSz="1244600">
            <a:lnSpc>
              <a:spcPct val="100000"/>
            </a:lnSpc>
            <a:spcBef>
              <a:spcPct val="0"/>
            </a:spcBef>
            <a:spcAft>
              <a:spcPct val="35000"/>
            </a:spcAft>
            <a:buNone/>
          </a:pPr>
          <a:r>
            <a:rPr lang="en-US" sz="2800" kern="1200" dirty="0"/>
            <a:t>PROFESSIONAL EXPERIENCE/WORK EXPERIENCE</a:t>
          </a:r>
        </a:p>
      </dsp:txBody>
      <dsp:txXfrm>
        <a:off x="1735561" y="3990928"/>
        <a:ext cx="4401230" cy="1595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D2352-3E8F-0C4A-A1F3-C01389B9C556}">
      <dsp:nvSpPr>
        <dsp:cNvPr id="0" name=""/>
        <dsp:cNvSpPr/>
      </dsp:nvSpPr>
      <dsp:spPr>
        <a:xfrm>
          <a:off x="0" y="0"/>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3F592F-43D1-414D-9793-59EC4BC034CD}">
      <dsp:nvSpPr>
        <dsp:cNvPr id="0" name=""/>
        <dsp:cNvSpPr/>
      </dsp:nvSpPr>
      <dsp:spPr>
        <a:xfrm>
          <a:off x="0" y="0"/>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t>Whereas a resume focuses on work experience, a CV expands on research and academic accomplishments. </a:t>
          </a:r>
          <a:endParaRPr lang="en-US" sz="2800" kern="1200" dirty="0"/>
        </a:p>
      </dsp:txBody>
      <dsp:txXfrm>
        <a:off x="0" y="0"/>
        <a:ext cx="6245265" cy="1397336"/>
      </dsp:txXfrm>
    </dsp:sp>
    <dsp:sp modelId="{E4B2AA45-414F-864D-9B04-9E0919C7C76A}">
      <dsp:nvSpPr>
        <dsp:cNvPr id="0" name=""/>
        <dsp:cNvSpPr/>
      </dsp:nvSpPr>
      <dsp:spPr>
        <a:xfrm>
          <a:off x="0" y="1397336"/>
          <a:ext cx="62452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CD682B-6473-534D-A630-1AB8EFBC0016}">
      <dsp:nvSpPr>
        <dsp:cNvPr id="0" name=""/>
        <dsp:cNvSpPr/>
      </dsp:nvSpPr>
      <dsp:spPr>
        <a:xfrm>
          <a:off x="0" y="1397336"/>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a:t>A resume is one page, while a CV can be longer and more detailed. </a:t>
          </a:r>
          <a:endParaRPr lang="en-US" sz="2800" kern="1200"/>
        </a:p>
      </dsp:txBody>
      <dsp:txXfrm>
        <a:off x="0" y="1397336"/>
        <a:ext cx="6245265" cy="1397336"/>
      </dsp:txXfrm>
    </dsp:sp>
    <dsp:sp modelId="{C4A03B7C-F567-FD4F-9A57-75B3CDA12487}">
      <dsp:nvSpPr>
        <dsp:cNvPr id="0" name=""/>
        <dsp:cNvSpPr/>
      </dsp:nvSpPr>
      <dsp:spPr>
        <a:xfrm>
          <a:off x="0" y="2794673"/>
          <a:ext cx="62452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FA425-800D-AF41-8638-43600EE1DFAB}">
      <dsp:nvSpPr>
        <dsp:cNvPr id="0" name=""/>
        <dsp:cNvSpPr/>
      </dsp:nvSpPr>
      <dsp:spPr>
        <a:xfrm>
          <a:off x="0" y="2794673"/>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There are lots of examples online, including at </a:t>
          </a:r>
          <a:r>
            <a:rPr lang="en-US" sz="2800" kern="1200" dirty="0">
              <a:hlinkClick xmlns:r="http://schemas.openxmlformats.org/officeDocument/2006/relationships" r:id="rId1"/>
            </a:rPr>
            <a:t>UA Career Center</a:t>
          </a:r>
          <a:r>
            <a:rPr lang="en-US" sz="2800" kern="1200" dirty="0"/>
            <a:t>, but </a:t>
          </a:r>
          <a:r>
            <a:rPr lang="en-US" sz="2800" kern="1200" dirty="0">
              <a:hlinkClick xmlns:r="http://schemas.openxmlformats.org/officeDocument/2006/relationships" r:id="rId2"/>
            </a:rPr>
            <a:t>this page from UC Davis </a:t>
          </a:r>
          <a:r>
            <a:rPr lang="en-US" sz="2800" kern="1200" dirty="0"/>
            <a:t>has good examples.</a:t>
          </a:r>
        </a:p>
      </dsp:txBody>
      <dsp:txXfrm>
        <a:off x="0" y="2794673"/>
        <a:ext cx="6245265" cy="1397336"/>
      </dsp:txXfrm>
    </dsp:sp>
    <dsp:sp modelId="{128A7546-9B77-9942-80AB-0982B3E78054}">
      <dsp:nvSpPr>
        <dsp:cNvPr id="0" name=""/>
        <dsp:cNvSpPr/>
      </dsp:nvSpPr>
      <dsp:spPr>
        <a:xfrm>
          <a:off x="0" y="4192010"/>
          <a:ext cx="62452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5D476-47F2-954A-A78D-98D1BC7C3F70}">
      <dsp:nvSpPr>
        <dsp:cNvPr id="0" name=""/>
        <dsp:cNvSpPr/>
      </dsp:nvSpPr>
      <dsp:spPr>
        <a:xfrm>
          <a:off x="0" y="4192010"/>
          <a:ext cx="6245265" cy="139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Reverse chronological order is most common (but not the only) format </a:t>
          </a:r>
        </a:p>
      </dsp:txBody>
      <dsp:txXfrm>
        <a:off x="0" y="4192010"/>
        <a:ext cx="6245265" cy="1397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C9B48-28F5-8B4B-BCD3-F05D40C261F5}">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EE3B4-AB4D-5B4B-AA9A-7166556171ED}">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a:t>CVs are more standard than resumes but will still vary by field.  Ask someone in your field to review your CV. </a:t>
          </a:r>
          <a:endParaRPr lang="en-US" sz="2900" kern="1200"/>
        </a:p>
      </dsp:txBody>
      <dsp:txXfrm>
        <a:off x="0" y="0"/>
        <a:ext cx="10515600" cy="1087834"/>
      </dsp:txXfrm>
    </dsp:sp>
    <dsp:sp modelId="{780CB951-F02C-D841-84F3-D5B4BE62F31D}">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7069E-3788-E145-98E8-70E931545E4B}">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dirty="0"/>
            <a:t>CV format can be more traditional than resume, but doesn’t have to be dull. Don’t go overboard, but do make it visually appealing </a:t>
          </a:r>
          <a:endParaRPr lang="en-US" sz="2900" kern="1200" dirty="0"/>
        </a:p>
      </dsp:txBody>
      <dsp:txXfrm>
        <a:off x="0" y="1087834"/>
        <a:ext cx="10515600" cy="1087834"/>
      </dsp:txXfrm>
    </dsp:sp>
    <dsp:sp modelId="{EBC308E3-603C-6145-BF43-DD75C306F782}">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3C997F-F1BD-5D48-9C95-1C3D71569793}">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i="0" kern="1200" dirty="0"/>
            <a:t>Don’t use the space or tab bar to </a:t>
          </a:r>
          <a:r>
            <a:rPr lang="en-US" sz="2900" b="1" i="0" kern="1200"/>
            <a:t>create columns***</a:t>
          </a:r>
          <a:endParaRPr lang="en-US" sz="2900" kern="1200" dirty="0"/>
        </a:p>
      </dsp:txBody>
      <dsp:txXfrm>
        <a:off x="0" y="2175669"/>
        <a:ext cx="10515600" cy="1087834"/>
      </dsp:txXfrm>
    </dsp:sp>
    <dsp:sp modelId="{A0128D7F-04EE-5047-86D5-2BB2E85398EC}">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EFFF8F-9399-4249-9331-6174CA48086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a:t>Instead, create columns or a table with invisible borders. It will keep your items neatly divided, and you can insert or delete as needed. </a:t>
          </a:r>
          <a:endParaRPr lang="en-US" sz="2900" kern="1200"/>
        </a:p>
      </dsp:txBody>
      <dsp:txXfrm>
        <a:off x="0" y="3263503"/>
        <a:ext cx="10515600"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D0DBA-D3F5-49C2-A9AF-8B2004C6270F}">
      <dsp:nvSpPr>
        <dsp:cNvPr id="0" name=""/>
        <dsp:cNvSpPr/>
      </dsp:nvSpPr>
      <dsp:spPr>
        <a:xfrm>
          <a:off x="-340469" y="846798"/>
          <a:ext cx="6408531" cy="1632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2207F3-A3F0-456A-BCEF-6E2E14858C45}">
      <dsp:nvSpPr>
        <dsp:cNvPr id="0" name=""/>
        <dsp:cNvSpPr/>
      </dsp:nvSpPr>
      <dsp:spPr>
        <a:xfrm>
          <a:off x="153376" y="1214122"/>
          <a:ext cx="935480" cy="8979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C9B118-FF0D-40AD-8816-798A7FAE950C}">
      <dsp:nvSpPr>
        <dsp:cNvPr id="0" name=""/>
        <dsp:cNvSpPr/>
      </dsp:nvSpPr>
      <dsp:spPr>
        <a:xfrm>
          <a:off x="858508" y="662433"/>
          <a:ext cx="5890492" cy="2067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33" tIns="179833" rIns="179833" bIns="179833" numCol="1" spcCol="1270" anchor="ctr" anchorCtr="0">
          <a:noAutofit/>
        </a:bodyPr>
        <a:lstStyle/>
        <a:p>
          <a:pPr marL="0" lvl="0" indent="0" algn="l" defTabSz="1244600">
            <a:lnSpc>
              <a:spcPct val="100000"/>
            </a:lnSpc>
            <a:spcBef>
              <a:spcPct val="0"/>
            </a:spcBef>
            <a:spcAft>
              <a:spcPct val="35000"/>
            </a:spcAft>
            <a:buNone/>
          </a:pPr>
          <a:r>
            <a:rPr lang="en-US" sz="2800" kern="1200" dirty="0"/>
            <a:t>If you’re getting started, use our </a:t>
          </a:r>
          <a:r>
            <a:rPr lang="en-US" sz="2800" kern="1200" dirty="0">
              <a:hlinkClick xmlns:r="http://schemas.openxmlformats.org/officeDocument/2006/relationships" r:id="rId3"/>
            </a:rPr>
            <a:t>brainstorming worksheet </a:t>
          </a:r>
          <a:r>
            <a:rPr lang="en-US" sz="2800" kern="1200" dirty="0"/>
            <a:t>to create a list of your achievements. </a:t>
          </a:r>
        </a:p>
      </dsp:txBody>
      <dsp:txXfrm>
        <a:off x="858508" y="662433"/>
        <a:ext cx="5890492" cy="2067942"/>
      </dsp:txXfrm>
    </dsp:sp>
    <dsp:sp modelId="{5DEDA2F3-ABFA-4AB3-A53F-7AD78DBDBCDC}">
      <dsp:nvSpPr>
        <dsp:cNvPr id="0" name=""/>
        <dsp:cNvSpPr/>
      </dsp:nvSpPr>
      <dsp:spPr>
        <a:xfrm>
          <a:off x="-340469" y="3141502"/>
          <a:ext cx="6408531" cy="1632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80786D-F42C-42EE-9D12-9365DBF4E540}">
      <dsp:nvSpPr>
        <dsp:cNvPr id="0" name=""/>
        <dsp:cNvSpPr/>
      </dsp:nvSpPr>
      <dsp:spPr>
        <a:xfrm>
          <a:off x="153376" y="3508826"/>
          <a:ext cx="935480" cy="89790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A56147-1BEA-4549-ACD1-C8780F554370}">
      <dsp:nvSpPr>
        <dsp:cNvPr id="0" name=""/>
        <dsp:cNvSpPr/>
      </dsp:nvSpPr>
      <dsp:spPr>
        <a:xfrm>
          <a:off x="1077925" y="3141502"/>
          <a:ext cx="5451656" cy="169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833" tIns="179833" rIns="179833" bIns="179833" numCol="1" spcCol="1270" anchor="ctr" anchorCtr="0">
          <a:noAutofit/>
        </a:bodyPr>
        <a:lstStyle/>
        <a:p>
          <a:pPr marL="0" lvl="0" indent="0" algn="l" defTabSz="1244600">
            <a:lnSpc>
              <a:spcPct val="100000"/>
            </a:lnSpc>
            <a:spcBef>
              <a:spcPct val="0"/>
            </a:spcBef>
            <a:spcAft>
              <a:spcPct val="35000"/>
            </a:spcAft>
            <a:buNone/>
          </a:pPr>
          <a:r>
            <a:rPr lang="en-US" sz="2800" kern="1200" dirty="0"/>
            <a:t>If you’re transforming a resume into a CV, use the resume as a starting point to expand.</a:t>
          </a:r>
        </a:p>
      </dsp:txBody>
      <dsp:txXfrm>
        <a:off x="1077925" y="3141502"/>
        <a:ext cx="5451656" cy="16992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3B63C-1F6A-4418-B3D3-8CE02E681501}">
      <dsp:nvSpPr>
        <dsp:cNvPr id="0" name=""/>
        <dsp:cNvSpPr/>
      </dsp:nvSpPr>
      <dsp:spPr>
        <a:xfrm>
          <a:off x="-190703" y="0"/>
          <a:ext cx="6245265" cy="1792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3E42C-4626-4593-B05B-C1359178F64E}">
      <dsp:nvSpPr>
        <dsp:cNvPr id="0" name=""/>
        <dsp:cNvSpPr/>
      </dsp:nvSpPr>
      <dsp:spPr>
        <a:xfrm>
          <a:off x="277237" y="415193"/>
          <a:ext cx="987969" cy="9860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B06EB3-6B61-479E-A5E7-67BCB09162A0}">
      <dsp:nvSpPr>
        <dsp:cNvPr id="0" name=""/>
        <dsp:cNvSpPr/>
      </dsp:nvSpPr>
      <dsp:spPr>
        <a:xfrm>
          <a:off x="1201188" y="11812"/>
          <a:ext cx="5301983" cy="1794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924" tIns="189924" rIns="189924" bIns="189924" numCol="1" spcCol="1270" anchor="ctr" anchorCtr="0">
          <a:noAutofit/>
        </a:bodyPr>
        <a:lstStyle/>
        <a:p>
          <a:pPr marL="0" lvl="0" indent="0" algn="l" defTabSz="1244600">
            <a:lnSpc>
              <a:spcPct val="100000"/>
            </a:lnSpc>
            <a:spcBef>
              <a:spcPct val="0"/>
            </a:spcBef>
            <a:spcAft>
              <a:spcPct val="35000"/>
            </a:spcAft>
            <a:buNone/>
          </a:pPr>
          <a:r>
            <a:rPr lang="en-US" sz="2800" kern="1200" dirty="0"/>
            <a:t>Ask several people to read it, including, if possible, a professor or someone in your desired field. </a:t>
          </a:r>
        </a:p>
      </dsp:txBody>
      <dsp:txXfrm>
        <a:off x="1201188" y="11812"/>
        <a:ext cx="5301983" cy="1794554"/>
      </dsp:txXfrm>
    </dsp:sp>
    <dsp:sp modelId="{0265816A-8A8D-4204-B7A2-0125A36C3002}">
      <dsp:nvSpPr>
        <dsp:cNvPr id="0" name=""/>
        <dsp:cNvSpPr/>
      </dsp:nvSpPr>
      <dsp:spPr>
        <a:xfrm>
          <a:off x="-265084" y="2241410"/>
          <a:ext cx="6245265" cy="1792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C75CD5-6F5D-4720-B264-FCBC5054CA60}">
      <dsp:nvSpPr>
        <dsp:cNvPr id="0" name=""/>
        <dsp:cNvSpPr/>
      </dsp:nvSpPr>
      <dsp:spPr>
        <a:xfrm>
          <a:off x="277237" y="2644790"/>
          <a:ext cx="987969" cy="9860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155AB7-6933-4823-BD56-C7380F1412C1}">
      <dsp:nvSpPr>
        <dsp:cNvPr id="0" name=""/>
        <dsp:cNvSpPr/>
      </dsp:nvSpPr>
      <dsp:spPr>
        <a:xfrm>
          <a:off x="1339898" y="2241410"/>
          <a:ext cx="5024565" cy="1794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924" tIns="189924" rIns="189924" bIns="189924" numCol="1" spcCol="1270" anchor="ctr" anchorCtr="0">
          <a:noAutofit/>
        </a:bodyPr>
        <a:lstStyle/>
        <a:p>
          <a:pPr marL="0" lvl="0" indent="0" algn="l" defTabSz="1244600">
            <a:lnSpc>
              <a:spcPct val="100000"/>
            </a:lnSpc>
            <a:spcBef>
              <a:spcPct val="0"/>
            </a:spcBef>
            <a:spcAft>
              <a:spcPct val="35000"/>
            </a:spcAft>
            <a:buNone/>
          </a:pPr>
          <a:r>
            <a:rPr lang="en-US" sz="2800" kern="1200" dirty="0"/>
            <a:t>Check for consistency (format, grammar, visual, etc.)</a:t>
          </a:r>
        </a:p>
      </dsp:txBody>
      <dsp:txXfrm>
        <a:off x="1339898" y="2241410"/>
        <a:ext cx="5024565" cy="1794554"/>
      </dsp:txXfrm>
    </dsp:sp>
    <dsp:sp modelId="{1BB540D5-8CEB-46BA-BAF9-B77C55EC5879}">
      <dsp:nvSpPr>
        <dsp:cNvPr id="0" name=""/>
        <dsp:cNvSpPr/>
      </dsp:nvSpPr>
      <dsp:spPr>
        <a:xfrm>
          <a:off x="-265084" y="4471008"/>
          <a:ext cx="6245265" cy="1792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12206C-C542-4F16-AADE-FBD4392835AE}">
      <dsp:nvSpPr>
        <dsp:cNvPr id="0" name=""/>
        <dsp:cNvSpPr/>
      </dsp:nvSpPr>
      <dsp:spPr>
        <a:xfrm>
          <a:off x="277237" y="4874388"/>
          <a:ext cx="987969" cy="9860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4BC569-0178-48D6-BC2F-687C9568FACB}">
      <dsp:nvSpPr>
        <dsp:cNvPr id="0" name=""/>
        <dsp:cNvSpPr/>
      </dsp:nvSpPr>
      <dsp:spPr>
        <a:xfrm>
          <a:off x="1194012" y="4471008"/>
          <a:ext cx="5316337" cy="1794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924" tIns="189924" rIns="189924" bIns="189924" numCol="1" spcCol="1270" anchor="ctr" anchorCtr="0">
          <a:noAutofit/>
        </a:bodyPr>
        <a:lstStyle/>
        <a:p>
          <a:pPr marL="0" lvl="0" indent="0" algn="l" defTabSz="1244600">
            <a:lnSpc>
              <a:spcPct val="100000"/>
            </a:lnSpc>
            <a:spcBef>
              <a:spcPct val="0"/>
            </a:spcBef>
            <a:spcAft>
              <a:spcPct val="35000"/>
            </a:spcAft>
            <a:buNone/>
          </a:pPr>
          <a:r>
            <a:rPr lang="en-US" sz="2800" kern="1200" dirty="0"/>
            <a:t>Consider</a:t>
          </a:r>
          <a:r>
            <a:rPr lang="en-US" sz="2800" kern="1200" baseline="0" dirty="0"/>
            <a:t> using AI tools to improve your action verb phrases. </a:t>
          </a:r>
          <a:endParaRPr lang="en-US" sz="2800" kern="1200" dirty="0"/>
        </a:p>
      </dsp:txBody>
      <dsp:txXfrm>
        <a:off x="1194012" y="4471008"/>
        <a:ext cx="5316337" cy="17945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F4D19-F9B8-B040-9ABE-0148111E6792}"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83BC4-A2BF-8F4F-A3E9-5B1A0CCD7F9C}" type="slidenum">
              <a:rPr lang="en-US" smtClean="0"/>
              <a:t>‹#›</a:t>
            </a:fld>
            <a:endParaRPr lang="en-US"/>
          </a:p>
        </p:txBody>
      </p:sp>
    </p:spTree>
    <p:extLst>
      <p:ext uri="{BB962C8B-B14F-4D97-AF65-F5344CB8AC3E}">
        <p14:creationId xmlns:p14="http://schemas.microsoft.com/office/powerpoint/2010/main" val="3751358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D76D-49F1-4ED0-AE3A-B0A6705D2890}" type="slidenum">
              <a:rPr lang="en-US" smtClean="0"/>
              <a:t>13</a:t>
            </a:fld>
            <a:endParaRPr lang="en-US"/>
          </a:p>
        </p:txBody>
      </p:sp>
    </p:spTree>
    <p:extLst>
      <p:ext uri="{BB962C8B-B14F-4D97-AF65-F5344CB8AC3E}">
        <p14:creationId xmlns:p14="http://schemas.microsoft.com/office/powerpoint/2010/main" val="340292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D76D-49F1-4ED0-AE3A-B0A6705D2890}" type="slidenum">
              <a:rPr lang="en-US" smtClean="0"/>
              <a:t>14</a:t>
            </a:fld>
            <a:endParaRPr lang="en-US"/>
          </a:p>
        </p:txBody>
      </p:sp>
    </p:spTree>
    <p:extLst>
      <p:ext uri="{BB962C8B-B14F-4D97-AF65-F5344CB8AC3E}">
        <p14:creationId xmlns:p14="http://schemas.microsoft.com/office/powerpoint/2010/main" val="3716679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9AD76D-49F1-4ED0-AE3A-B0A6705D2890}" type="slidenum">
              <a:rPr lang="en-US" smtClean="0"/>
              <a:t>15</a:t>
            </a:fld>
            <a:endParaRPr lang="en-US"/>
          </a:p>
        </p:txBody>
      </p:sp>
    </p:spTree>
    <p:extLst>
      <p:ext uri="{BB962C8B-B14F-4D97-AF65-F5344CB8AC3E}">
        <p14:creationId xmlns:p14="http://schemas.microsoft.com/office/powerpoint/2010/main" val="100205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D82A-9AEF-D763-726A-63AAEEDAF5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B562F8-B51D-0575-65F0-132A4B591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5EBA62-53E5-5840-CFDF-63BA12D1C617}"/>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5" name="Footer Placeholder 4">
            <a:extLst>
              <a:ext uri="{FF2B5EF4-FFF2-40B4-BE49-F238E27FC236}">
                <a16:creationId xmlns:a16="http://schemas.microsoft.com/office/drawing/2014/main" id="{6B4581DC-D46D-FBD0-82A9-790AF9F4C0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9BA218-1D06-8F39-2C12-143557A90F80}"/>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9975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9C11-92DE-7FBB-5396-2D87A5A341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0B71BA-A3B2-C9A6-9B2A-79B986B89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25628-9BBA-0BF5-E874-F4BF096F65A2}"/>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5" name="Footer Placeholder 4">
            <a:extLst>
              <a:ext uri="{FF2B5EF4-FFF2-40B4-BE49-F238E27FC236}">
                <a16:creationId xmlns:a16="http://schemas.microsoft.com/office/drawing/2014/main" id="{2FCF7383-0CBB-C372-9976-DE4E3D493A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11348C-5F0A-8DEF-2E21-1C4A73AAFB3E}"/>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131937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1E3E5D-30CD-FEA5-768D-FB79575108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CD0C1F-8506-68CC-D141-A4C64B45E1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2AE41-B635-6D0A-705D-D2F14AC238F1}"/>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5" name="Footer Placeholder 4">
            <a:extLst>
              <a:ext uri="{FF2B5EF4-FFF2-40B4-BE49-F238E27FC236}">
                <a16:creationId xmlns:a16="http://schemas.microsoft.com/office/drawing/2014/main" id="{41FB267D-2753-7E8E-985D-A3F5C78296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AE4F58-F352-ABFF-8294-BB9CFDD0359F}"/>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370022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3366-22D2-B45B-E0E2-B6964D112F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7EB67-F9D0-A6B6-A01C-30767073C6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C31F9-67A9-7621-5E11-BDF279402221}"/>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5" name="Footer Placeholder 4">
            <a:extLst>
              <a:ext uri="{FF2B5EF4-FFF2-40B4-BE49-F238E27FC236}">
                <a16:creationId xmlns:a16="http://schemas.microsoft.com/office/drawing/2014/main" id="{6652AE58-569B-08BB-768A-0CF0ED0D16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08AD36-C239-66BA-84AB-5063B103BF16}"/>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79056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FC50-1BAA-05C5-EB19-272E45FF1B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645CE6-2261-B969-CFB5-AA7F6F87C9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B057F3-3E07-5311-B76B-5F73C9580D9C}"/>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5" name="Footer Placeholder 4">
            <a:extLst>
              <a:ext uri="{FF2B5EF4-FFF2-40B4-BE49-F238E27FC236}">
                <a16:creationId xmlns:a16="http://schemas.microsoft.com/office/drawing/2014/main" id="{F13438DD-E857-F72D-C9A8-A7F21C603D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683D48-8CE3-946D-1D1F-2588465A70DA}"/>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108368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F526-90F4-3856-68AD-048AA83E8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08C858-812D-F973-E187-4D32D69C08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A7E222-B772-38B5-4967-581FB897DE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C7233-A1B7-7EC4-FD45-380AD9871BF3}"/>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6" name="Footer Placeholder 5">
            <a:extLst>
              <a:ext uri="{FF2B5EF4-FFF2-40B4-BE49-F238E27FC236}">
                <a16:creationId xmlns:a16="http://schemas.microsoft.com/office/drawing/2014/main" id="{C67CCC2B-80EA-E1A2-9EA1-935383A36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F45816-9111-3DC6-F698-8D6C27152839}"/>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197901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713FD-C5FD-EF2C-D22D-8CAC11252B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E909A-3A11-0508-FDB9-AAC1E4229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838E83-01C0-4816-7FB4-879B8AC633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CD589-A5AB-D397-4451-7B1C4A853E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26BF5-7F16-2B5B-3F08-875624754A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4DE536-4747-9764-9295-C40E46B9B0B6}"/>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8" name="Footer Placeholder 7">
            <a:extLst>
              <a:ext uri="{FF2B5EF4-FFF2-40B4-BE49-F238E27FC236}">
                <a16:creationId xmlns:a16="http://schemas.microsoft.com/office/drawing/2014/main" id="{FDD9D93E-F85D-EC8A-9FA0-68DDC96C78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72817A5-8574-0866-3606-29FB0AE0349D}"/>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112749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1356-6818-C3B0-27DE-5229966932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0041BF-548F-1892-C1F6-93C36FF8A8D2}"/>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4" name="Footer Placeholder 3">
            <a:extLst>
              <a:ext uri="{FF2B5EF4-FFF2-40B4-BE49-F238E27FC236}">
                <a16:creationId xmlns:a16="http://schemas.microsoft.com/office/drawing/2014/main" id="{37A10758-A780-020A-F38E-CA41D78BB7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C69000-66B2-6A6D-E421-E9EC5CAE18CB}"/>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212107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CF2E7E-4EBE-BE2A-B7B3-9274D9E8161C}"/>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3" name="Footer Placeholder 2">
            <a:extLst>
              <a:ext uri="{FF2B5EF4-FFF2-40B4-BE49-F238E27FC236}">
                <a16:creationId xmlns:a16="http://schemas.microsoft.com/office/drawing/2014/main" id="{6C163AFE-8ED6-7737-C511-0A1559BD8C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B8FEB5-E0A0-D53F-89E1-D2812FFDFD53}"/>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126491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2E41-6079-68E3-600A-3F5917984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78DC0F-0F56-7975-19D2-2233BCA22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3576EC-2357-FFA3-790E-24DF7B03E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2CAEC-DB5C-969D-0DDC-F565E2E49DB3}"/>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6" name="Footer Placeholder 5">
            <a:extLst>
              <a:ext uri="{FF2B5EF4-FFF2-40B4-BE49-F238E27FC236}">
                <a16:creationId xmlns:a16="http://schemas.microsoft.com/office/drawing/2014/main" id="{0027273B-497B-EE8B-E301-4A23D5AA09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6E7AC3-4D3C-AC08-28E6-3A045647A6FE}"/>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257775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E14DD-61A7-DBC4-4642-2FAD8446D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0CA3D3-F387-8023-934D-0EC370A7D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9A63F2-B925-E8E3-2FD7-1B06AB4D2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FB4F1-9D01-400E-03DC-1799244A2B49}"/>
              </a:ext>
            </a:extLst>
          </p:cNvPr>
          <p:cNvSpPr>
            <a:spLocks noGrp="1"/>
          </p:cNvSpPr>
          <p:nvPr>
            <p:ph type="dt" sz="half" idx="10"/>
          </p:nvPr>
        </p:nvSpPr>
        <p:spPr/>
        <p:txBody>
          <a:bodyPr/>
          <a:lstStyle/>
          <a:p>
            <a:fld id="{945E91B6-16F2-6A45-849B-BD41E54F80AC}" type="datetimeFigureOut">
              <a:rPr lang="en-US" smtClean="0"/>
              <a:t>10/16/23</a:t>
            </a:fld>
            <a:endParaRPr lang="en-US" dirty="0"/>
          </a:p>
        </p:txBody>
      </p:sp>
      <p:sp>
        <p:nvSpPr>
          <p:cNvPr id="6" name="Footer Placeholder 5">
            <a:extLst>
              <a:ext uri="{FF2B5EF4-FFF2-40B4-BE49-F238E27FC236}">
                <a16:creationId xmlns:a16="http://schemas.microsoft.com/office/drawing/2014/main" id="{2DB2AF64-295F-07F1-3CF1-6B50231586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1FE725-FADC-7707-96CE-2D1BCDB1BA07}"/>
              </a:ext>
            </a:extLst>
          </p:cNvPr>
          <p:cNvSpPr>
            <a:spLocks noGrp="1"/>
          </p:cNvSpPr>
          <p:nvPr>
            <p:ph type="sldNum" sz="quarter" idx="12"/>
          </p:nvPr>
        </p:nvSpPr>
        <p:spPr/>
        <p:txBody>
          <a:bodyPr/>
          <a:lstStyle/>
          <a:p>
            <a:fld id="{428369D6-830A-1247-A958-FDBCDCB9E78E}" type="slidenum">
              <a:rPr lang="en-US" smtClean="0"/>
              <a:t>‹#›</a:t>
            </a:fld>
            <a:endParaRPr lang="en-US" dirty="0"/>
          </a:p>
        </p:txBody>
      </p:sp>
    </p:spTree>
    <p:extLst>
      <p:ext uri="{BB962C8B-B14F-4D97-AF65-F5344CB8AC3E}">
        <p14:creationId xmlns:p14="http://schemas.microsoft.com/office/powerpoint/2010/main" val="89354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98D8C-9A31-54E8-E7A5-0EDC65102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60180C-07EB-A6D6-2F28-71A5C96BE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4AB2C-328D-50CA-F4D4-F0FFC6080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E91B6-16F2-6A45-849B-BD41E54F80AC}" type="datetimeFigureOut">
              <a:rPr lang="en-US" smtClean="0"/>
              <a:t>10/16/23</a:t>
            </a:fld>
            <a:endParaRPr lang="en-US" dirty="0"/>
          </a:p>
        </p:txBody>
      </p:sp>
      <p:sp>
        <p:nvSpPr>
          <p:cNvPr id="5" name="Footer Placeholder 4">
            <a:extLst>
              <a:ext uri="{FF2B5EF4-FFF2-40B4-BE49-F238E27FC236}">
                <a16:creationId xmlns:a16="http://schemas.microsoft.com/office/drawing/2014/main" id="{93CCD0BB-4D1A-3086-5143-7A43B7C47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2EBD30C-D06F-C528-AE4F-F18F93FECF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369D6-830A-1247-A958-FDBCDCB9E78E}" type="slidenum">
              <a:rPr lang="en-US" smtClean="0"/>
              <a:t>‹#›</a:t>
            </a:fld>
            <a:endParaRPr lang="en-US" dirty="0"/>
          </a:p>
        </p:txBody>
      </p:sp>
    </p:spTree>
    <p:extLst>
      <p:ext uri="{BB962C8B-B14F-4D97-AF65-F5344CB8AC3E}">
        <p14:creationId xmlns:p14="http://schemas.microsoft.com/office/powerpoint/2010/main" val="66964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player.vimeo.com/video/213576266?h=bdce0a2a3e&amp;app_id=122963"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hyperlink" Target="https://career.sa.ua.edu/develop/resumes/action-verb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icture of hands holding a resume">
            <a:extLst>
              <a:ext uri="{FF2B5EF4-FFF2-40B4-BE49-F238E27FC236}">
                <a16:creationId xmlns:a16="http://schemas.microsoft.com/office/drawing/2014/main" id="{D1690C61-460C-0AF2-C441-5C3029DAE4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99" r="31849" b="1893"/>
          <a:stretch/>
        </p:blipFill>
        <p:spPr bwMode="auto">
          <a:xfrm>
            <a:off x="6634240" y="1"/>
            <a:ext cx="59686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F2F0F0-12D1-FF28-5AEB-3079539FAAFD}"/>
              </a:ext>
            </a:extLst>
          </p:cNvPr>
          <p:cNvSpPr>
            <a:spLocks noGrp="1"/>
          </p:cNvSpPr>
          <p:nvPr>
            <p:ph type="ctrTitle"/>
          </p:nvPr>
        </p:nvSpPr>
        <p:spPr>
          <a:xfrm>
            <a:off x="744278" y="497106"/>
            <a:ext cx="5351722" cy="1586876"/>
          </a:xfrm>
        </p:spPr>
        <p:txBody>
          <a:bodyPr anchor="b">
            <a:normAutofit/>
          </a:bodyPr>
          <a:lstStyle/>
          <a:p>
            <a:pPr algn="l"/>
            <a:r>
              <a:rPr lang="en-US" sz="5400" b="1" dirty="0">
                <a:solidFill>
                  <a:srgbClr val="C00000"/>
                </a:solidFill>
                <a:latin typeface="Calibri" panose="020F0502020204030204" pitchFamily="34" charset="0"/>
                <a:cs typeface="Calibri" panose="020F0502020204030204" pitchFamily="34" charset="0"/>
              </a:rPr>
              <a:t>RESUMES and </a:t>
            </a:r>
            <a:br>
              <a:rPr lang="en-US" sz="5400" b="1" dirty="0">
                <a:solidFill>
                  <a:srgbClr val="C00000"/>
                </a:solidFill>
                <a:latin typeface="Calibri" panose="020F0502020204030204" pitchFamily="34" charset="0"/>
                <a:cs typeface="Calibri" panose="020F0502020204030204" pitchFamily="34" charset="0"/>
              </a:rPr>
            </a:br>
            <a:r>
              <a:rPr lang="en-US" sz="5400" b="1" dirty="0">
                <a:solidFill>
                  <a:srgbClr val="C00000"/>
                </a:solidFill>
                <a:latin typeface="Calibri" panose="020F0502020204030204" pitchFamily="34" charset="0"/>
                <a:cs typeface="Calibri" panose="020F0502020204030204" pitchFamily="34" charset="0"/>
              </a:rPr>
              <a:t>CVs</a:t>
            </a:r>
          </a:p>
        </p:txBody>
      </p:sp>
      <p:sp>
        <p:nvSpPr>
          <p:cNvPr id="4" name="TextBox 3">
            <a:extLst>
              <a:ext uri="{FF2B5EF4-FFF2-40B4-BE49-F238E27FC236}">
                <a16:creationId xmlns:a16="http://schemas.microsoft.com/office/drawing/2014/main" id="{FEE03813-142E-3951-6F1A-937DEC4369E5}"/>
              </a:ext>
            </a:extLst>
          </p:cNvPr>
          <p:cNvSpPr txBox="1"/>
          <p:nvPr/>
        </p:nvSpPr>
        <p:spPr>
          <a:xfrm>
            <a:off x="127312" y="2716122"/>
            <a:ext cx="6571200" cy="2800767"/>
          </a:xfrm>
          <a:prstGeom prst="rect">
            <a:avLst/>
          </a:prstGeom>
          <a:noFill/>
        </p:spPr>
        <p:txBody>
          <a:bodyPr wrap="square" rtlCol="0">
            <a:spAutoFit/>
          </a:bodyPr>
          <a:lstStyle/>
          <a:p>
            <a:r>
              <a:rPr lang="en-US" sz="4400" i="1" dirty="0">
                <a:solidFill>
                  <a:schemeClr val="bg2">
                    <a:lumMod val="50000"/>
                  </a:schemeClr>
                </a:solidFill>
              </a:rPr>
              <a:t>Access Today’s Materials</a:t>
            </a:r>
          </a:p>
          <a:p>
            <a:r>
              <a:rPr lang="en-US" sz="4400" dirty="0"/>
              <a:t> </a:t>
            </a:r>
          </a:p>
          <a:p>
            <a:r>
              <a:rPr lang="en-US" sz="4400" dirty="0" err="1"/>
              <a:t>www.writingcenter.ua.edu</a:t>
            </a:r>
            <a:r>
              <a:rPr lang="en-US" sz="4400" dirty="0"/>
              <a:t>/workshops</a:t>
            </a:r>
          </a:p>
        </p:txBody>
      </p:sp>
    </p:spTree>
    <p:extLst>
      <p:ext uri="{BB962C8B-B14F-4D97-AF65-F5344CB8AC3E}">
        <p14:creationId xmlns:p14="http://schemas.microsoft.com/office/powerpoint/2010/main" val="321918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6590-9FEF-75A1-1F66-E759A97FAE97}"/>
              </a:ext>
            </a:extLst>
          </p:cNvPr>
          <p:cNvSpPr>
            <a:spLocks noGrp="1"/>
          </p:cNvSpPr>
          <p:nvPr>
            <p:ph type="title"/>
          </p:nvPr>
        </p:nvSpPr>
        <p:spPr/>
        <p:txBody>
          <a:bodyPr/>
          <a:lstStyle/>
          <a:p>
            <a:r>
              <a:rPr lang="en-US" b="1" dirty="0">
                <a:solidFill>
                  <a:srgbClr val="C00000"/>
                </a:solidFill>
                <a:latin typeface="+mn-lt"/>
              </a:rPr>
              <a:t>Examples of Action Verb Phrases </a:t>
            </a:r>
            <a:br>
              <a:rPr lang="en-US" dirty="0"/>
            </a:br>
            <a:r>
              <a:rPr lang="en-US" dirty="0"/>
              <a:t>								</a:t>
            </a:r>
            <a:r>
              <a:rPr lang="en-US" sz="2400" i="1" dirty="0"/>
              <a:t>from UA Career Center</a:t>
            </a:r>
          </a:p>
        </p:txBody>
      </p:sp>
      <p:sp>
        <p:nvSpPr>
          <p:cNvPr id="3" name="Content Placeholder 2">
            <a:extLst>
              <a:ext uri="{FF2B5EF4-FFF2-40B4-BE49-F238E27FC236}">
                <a16:creationId xmlns:a16="http://schemas.microsoft.com/office/drawing/2014/main" id="{E84A139C-A615-7B2F-B16E-450E8F0CD1A1}"/>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a:effectLst/>
                <a:latin typeface="Open Sans" panose="020B0606030504020204" pitchFamily="34" charset="0"/>
              </a:rPr>
              <a:t>Weak: Assisted with promotions</a:t>
            </a:r>
          </a:p>
          <a:p>
            <a:pPr algn="l">
              <a:buFont typeface="Arial" panose="020B0604020202020204" pitchFamily="34" charset="0"/>
              <a:buChar char="•"/>
            </a:pPr>
            <a:r>
              <a:rPr lang="en-US" b="0" i="0" dirty="0">
                <a:effectLst/>
                <a:latin typeface="Open Sans" panose="020B0606030504020204" pitchFamily="34" charset="0"/>
              </a:rPr>
              <a:t>Strong: Managed social media accounts, generating an increase in website traffic</a:t>
            </a:r>
          </a:p>
          <a:p>
            <a:pPr algn="l">
              <a:buFont typeface="Arial" panose="020B0604020202020204" pitchFamily="34" charset="0"/>
              <a:buChar char="•"/>
            </a:pPr>
            <a:endParaRPr lang="en-US" b="0" i="0" dirty="0">
              <a:effectLst/>
              <a:latin typeface="Open Sans" panose="020B0606030504020204" pitchFamily="34" charset="0"/>
            </a:endParaRPr>
          </a:p>
          <a:p>
            <a:pPr algn="l">
              <a:buFont typeface="Arial" panose="020B0604020202020204" pitchFamily="34" charset="0"/>
              <a:buChar char="•"/>
            </a:pPr>
            <a:r>
              <a:rPr lang="en-US" b="0" i="0" dirty="0">
                <a:effectLst/>
                <a:latin typeface="Open Sans" panose="020B0606030504020204" pitchFamily="34" charset="0"/>
              </a:rPr>
              <a:t>Weak: Duties included customer service</a:t>
            </a:r>
          </a:p>
          <a:p>
            <a:pPr algn="l">
              <a:buFont typeface="Arial" panose="020B0604020202020204" pitchFamily="34" charset="0"/>
              <a:buChar char="•"/>
            </a:pPr>
            <a:r>
              <a:rPr lang="en-US" b="0" i="0" dirty="0">
                <a:effectLst/>
                <a:latin typeface="Open Sans" panose="020B0606030504020204" pitchFamily="34" charset="0"/>
              </a:rPr>
              <a:t>Strong: Provided excellent customer service during each shift, garnering positive feedback from clients and manager</a:t>
            </a:r>
          </a:p>
          <a:p>
            <a:pPr marL="0" indent="0" algn="l">
              <a:buNone/>
            </a:pPr>
            <a:endParaRPr lang="en-US" b="0" i="0" dirty="0">
              <a:effectLst/>
              <a:latin typeface="Open Sans" panose="020B0606030504020204" pitchFamily="34" charset="0"/>
            </a:endParaRPr>
          </a:p>
          <a:p>
            <a:pPr algn="l">
              <a:buFont typeface="Arial" panose="020B0604020202020204" pitchFamily="34" charset="0"/>
              <a:buChar char="•"/>
            </a:pPr>
            <a:r>
              <a:rPr lang="en-US" b="0" i="0" dirty="0">
                <a:effectLst/>
                <a:latin typeface="Open Sans" panose="020B0606030504020204" pitchFamily="34" charset="0"/>
              </a:rPr>
              <a:t>Weak: Serve as treasurer</a:t>
            </a:r>
          </a:p>
          <a:p>
            <a:pPr algn="l">
              <a:buFont typeface="Arial" panose="020B0604020202020204" pitchFamily="34" charset="0"/>
              <a:buChar char="•"/>
            </a:pPr>
            <a:r>
              <a:rPr lang="en-US" b="0" i="0" dirty="0">
                <a:effectLst/>
                <a:latin typeface="Open Sans" panose="020B0606030504020204" pitchFamily="34" charset="0"/>
              </a:rPr>
              <a:t>Strong: Oversee budget of $30,000, tracking all spending and monitoring adherence to policies</a:t>
            </a:r>
          </a:p>
          <a:p>
            <a:pPr marL="0" indent="0">
              <a:buNone/>
            </a:pPr>
            <a:endParaRPr lang="en-US" dirty="0"/>
          </a:p>
        </p:txBody>
      </p:sp>
    </p:spTree>
    <p:extLst>
      <p:ext uri="{BB962C8B-B14F-4D97-AF65-F5344CB8AC3E}">
        <p14:creationId xmlns:p14="http://schemas.microsoft.com/office/powerpoint/2010/main" val="393211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92FFC54-F2F5-350A-B388-A6AD640C5B07}"/>
              </a:ext>
            </a:extLst>
          </p:cNvPr>
          <p:cNvSpPr>
            <a:spLocks noGrp="1"/>
          </p:cNvSpPr>
          <p:nvPr>
            <p:ph type="title"/>
          </p:nvPr>
        </p:nvSpPr>
        <p:spPr>
          <a:xfrm>
            <a:off x="1256522" y="591829"/>
            <a:ext cx="3258939" cy="4356866"/>
          </a:xfrm>
        </p:spPr>
        <p:txBody>
          <a:bodyPr>
            <a:normAutofit/>
          </a:bodyPr>
          <a:lstStyle/>
          <a:p>
            <a:r>
              <a:rPr lang="en-US" sz="8000" dirty="0"/>
              <a:t>How to Get Started</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5"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A475B448-73B9-A440-FAED-790F780B3104}"/>
              </a:ext>
            </a:extLst>
          </p:cNvPr>
          <p:cNvGraphicFramePr>
            <a:graphicFrameLocks noGrp="1"/>
          </p:cNvGraphicFramePr>
          <p:nvPr>
            <p:ph idx="1"/>
            <p:extLst>
              <p:ext uri="{D42A27DB-BD31-4B8C-83A1-F6EECF244321}">
                <p14:modId xmlns:p14="http://schemas.microsoft.com/office/powerpoint/2010/main" val="1393234613"/>
              </p:ext>
            </p:extLst>
          </p:nvPr>
        </p:nvGraphicFramePr>
        <p:xfrm>
          <a:off x="5163619" y="356812"/>
          <a:ext cx="6408531"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9588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92FFC54-F2F5-350A-B388-A6AD640C5B07}"/>
              </a:ext>
            </a:extLst>
          </p:cNvPr>
          <p:cNvSpPr>
            <a:spLocks noGrp="1"/>
          </p:cNvSpPr>
          <p:nvPr>
            <p:ph type="title"/>
          </p:nvPr>
        </p:nvSpPr>
        <p:spPr>
          <a:xfrm>
            <a:off x="479394" y="376551"/>
            <a:ext cx="3029347" cy="4280509"/>
          </a:xfrm>
        </p:spPr>
        <p:txBody>
          <a:bodyPr>
            <a:normAutofit/>
          </a:bodyPr>
          <a:lstStyle/>
          <a:p>
            <a:pPr algn="r"/>
            <a:r>
              <a:rPr lang="en-US" sz="8000" dirty="0"/>
              <a:t>If you have a draft…</a:t>
            </a:r>
          </a:p>
        </p:txBody>
      </p:sp>
      <p:cxnSp>
        <p:nvCxnSpPr>
          <p:cNvPr id="40" name="Straight Connector 3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475B448-73B9-A440-FAED-790F780B3104}"/>
              </a:ext>
            </a:extLst>
          </p:cNvPr>
          <p:cNvGraphicFramePr>
            <a:graphicFrameLocks noGrp="1"/>
          </p:cNvGraphicFramePr>
          <p:nvPr>
            <p:ph idx="1"/>
            <p:extLst>
              <p:ext uri="{D42A27DB-BD31-4B8C-83A1-F6EECF244321}">
                <p14:modId xmlns:p14="http://schemas.microsoft.com/office/powerpoint/2010/main" val="304168534"/>
              </p:ext>
            </p:extLst>
          </p:nvPr>
        </p:nvGraphicFramePr>
        <p:xfrm>
          <a:off x="5108535" y="382772"/>
          <a:ext cx="6245265" cy="627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96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3069A-CA6E-F94C-87CF-113C84863F64}"/>
              </a:ext>
            </a:extLst>
          </p:cNvPr>
          <p:cNvSpPr>
            <a:spLocks noGrp="1"/>
          </p:cNvSpPr>
          <p:nvPr>
            <p:ph type="title"/>
          </p:nvPr>
        </p:nvSpPr>
        <p:spPr>
          <a:xfrm>
            <a:off x="825499" y="386148"/>
            <a:ext cx="7378701" cy="998152"/>
          </a:xfrm>
        </p:spPr>
        <p:txBody>
          <a:bodyPr>
            <a:normAutofit/>
          </a:bodyPr>
          <a:lstStyle/>
          <a:p>
            <a:r>
              <a:rPr lang="en-US" sz="3000" dirty="0"/>
              <a:t>And…. Bring your CV to the UA Writing Center! </a:t>
            </a:r>
          </a:p>
        </p:txBody>
      </p:sp>
      <p:pic>
        <p:nvPicPr>
          <p:cNvPr id="5" name="Content Placeholder 6" descr="A red and white sign&#10;&#10;Description automatically generated with low confidence">
            <a:extLst>
              <a:ext uri="{FF2B5EF4-FFF2-40B4-BE49-F238E27FC236}">
                <a16:creationId xmlns:a16="http://schemas.microsoft.com/office/drawing/2014/main" id="{9A9CD1DC-11FC-B84A-A221-11F5951B638D}"/>
              </a:ext>
            </a:extLst>
          </p:cNvPr>
          <p:cNvPicPr>
            <a:picLocks noChangeAspect="1"/>
          </p:cNvPicPr>
          <p:nvPr/>
        </p:nvPicPr>
        <p:blipFill>
          <a:blip r:embed="rId4"/>
          <a:stretch>
            <a:fillRect/>
          </a:stretch>
        </p:blipFill>
        <p:spPr>
          <a:xfrm>
            <a:off x="8724900" y="752877"/>
            <a:ext cx="2463800" cy="841879"/>
          </a:xfrm>
          <a:prstGeom prst="rect">
            <a:avLst/>
          </a:prstGeom>
        </p:spPr>
      </p:pic>
      <p:sp>
        <p:nvSpPr>
          <p:cNvPr id="8" name="Content Placeholder 7">
            <a:extLst>
              <a:ext uri="{FF2B5EF4-FFF2-40B4-BE49-F238E27FC236}">
                <a16:creationId xmlns:a16="http://schemas.microsoft.com/office/drawing/2014/main" id="{A73B7EB5-DCDB-A04B-8EF9-739E639876AB}"/>
              </a:ext>
            </a:extLst>
          </p:cNvPr>
          <p:cNvSpPr>
            <a:spLocks noGrp="1"/>
          </p:cNvSpPr>
          <p:nvPr>
            <p:ph idx="1"/>
          </p:nvPr>
        </p:nvSpPr>
        <p:spPr>
          <a:xfrm>
            <a:off x="825498" y="1384300"/>
            <a:ext cx="5943601" cy="5359395"/>
          </a:xfrm>
        </p:spPr>
        <p:txBody>
          <a:bodyPr>
            <a:noAutofit/>
          </a:bodyPr>
          <a:lstStyle/>
          <a:p>
            <a:pPr marL="0" indent="0">
              <a:buNone/>
            </a:pPr>
            <a:r>
              <a:rPr lang="en-US" dirty="0"/>
              <a:t>The UA Writing Center is a </a:t>
            </a:r>
            <a:r>
              <a:rPr lang="en-US" b="1" u="sng" dirty="0">
                <a:solidFill>
                  <a:srgbClr val="AB1500"/>
                </a:solidFill>
              </a:rPr>
              <a:t>free</a:t>
            </a:r>
            <a:r>
              <a:rPr lang="en-US" b="1" dirty="0"/>
              <a:t>, collaborative, consultation </a:t>
            </a:r>
            <a:r>
              <a:rPr lang="en-US" dirty="0"/>
              <a:t>service available to all members of the UA community. </a:t>
            </a:r>
          </a:p>
          <a:p>
            <a:pPr marL="0" indent="0">
              <a:buNone/>
            </a:pPr>
            <a:r>
              <a:rPr lang="en-US" dirty="0"/>
              <a:t>You can bring papers at </a:t>
            </a:r>
            <a:r>
              <a:rPr lang="en-US" b="1" dirty="0">
                <a:solidFill>
                  <a:srgbClr val="AB1500"/>
                </a:solidFill>
              </a:rPr>
              <a:t>any stage </a:t>
            </a:r>
            <a:r>
              <a:rPr lang="en-US" dirty="0"/>
              <a:t>of the writing process. </a:t>
            </a:r>
          </a:p>
          <a:p>
            <a:pPr marL="0" indent="0">
              <a:buNone/>
            </a:pPr>
            <a:r>
              <a:rPr lang="en-US" dirty="0"/>
              <a:t>Peer consultants can help with any kind of writing– personal, professional, or course-related.  </a:t>
            </a:r>
          </a:p>
          <a:p>
            <a:pPr marL="0" indent="0">
              <a:buNone/>
            </a:pPr>
            <a:r>
              <a:rPr lang="en-US" dirty="0"/>
              <a:t>We work with writers at all levels, from novice students to dissertation writers and published researchers.  </a:t>
            </a:r>
          </a:p>
        </p:txBody>
      </p:sp>
      <p:cxnSp>
        <p:nvCxnSpPr>
          <p:cNvPr id="4" name="Straight Connector 3">
            <a:extLst>
              <a:ext uri="{FF2B5EF4-FFF2-40B4-BE49-F238E27FC236}">
                <a16:creationId xmlns:a16="http://schemas.microsoft.com/office/drawing/2014/main" id="{E4AD8D17-9232-CBC5-1247-761F2040B0A7}"/>
              </a:ext>
            </a:extLst>
          </p:cNvPr>
          <p:cNvCxnSpPr>
            <a:cxnSpLocks/>
          </p:cNvCxnSpPr>
          <p:nvPr/>
        </p:nvCxnSpPr>
        <p:spPr>
          <a:xfrm>
            <a:off x="825499" y="1201057"/>
            <a:ext cx="369025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Online Media 5" title="Writing Center Animation">
            <a:hlinkClick r:id="" action="ppaction://media"/>
            <a:extLst>
              <a:ext uri="{FF2B5EF4-FFF2-40B4-BE49-F238E27FC236}">
                <a16:creationId xmlns:a16="http://schemas.microsoft.com/office/drawing/2014/main" id="{90B1CB0A-8D6D-5B0E-EB50-0A6A3E6486DE}"/>
              </a:ext>
            </a:extLst>
          </p:cNvPr>
          <p:cNvPicPr>
            <a:picLocks noRot="1" noChangeAspect="1"/>
          </p:cNvPicPr>
          <p:nvPr>
            <a:videoFile r:link="rId1"/>
          </p:nvPr>
        </p:nvPicPr>
        <p:blipFill>
          <a:blip r:embed="rId5"/>
          <a:stretch>
            <a:fillRect/>
          </a:stretch>
        </p:blipFill>
        <p:spPr>
          <a:xfrm>
            <a:off x="7197273" y="2460120"/>
            <a:ext cx="4877407" cy="2743542"/>
          </a:xfrm>
          <a:prstGeom prst="rect">
            <a:avLst/>
          </a:prstGeom>
        </p:spPr>
      </p:pic>
    </p:spTree>
    <p:extLst>
      <p:ext uri="{BB962C8B-B14F-4D97-AF65-F5344CB8AC3E}">
        <p14:creationId xmlns:p14="http://schemas.microsoft.com/office/powerpoint/2010/main" val="255127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6"/>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5955-B978-4BBD-7765-AC3C73BF4000}"/>
              </a:ext>
            </a:extLst>
          </p:cNvPr>
          <p:cNvSpPr>
            <a:spLocks noGrp="1"/>
          </p:cNvSpPr>
          <p:nvPr>
            <p:ph type="title"/>
          </p:nvPr>
        </p:nvSpPr>
        <p:spPr>
          <a:xfrm>
            <a:off x="6337299" y="490538"/>
            <a:ext cx="3968748" cy="1409388"/>
          </a:xfrm>
        </p:spPr>
        <p:txBody>
          <a:bodyPr anchor="t">
            <a:noAutofit/>
          </a:bodyPr>
          <a:lstStyle/>
          <a:p>
            <a:r>
              <a:rPr lang="en-US" dirty="0"/>
              <a:t>Appointment Options</a:t>
            </a:r>
          </a:p>
        </p:txBody>
      </p:sp>
      <p:pic>
        <p:nvPicPr>
          <p:cNvPr id="5" name="Picture 4" descr="See the source image">
            <a:extLst>
              <a:ext uri="{FF2B5EF4-FFF2-40B4-BE49-F238E27FC236}">
                <a16:creationId xmlns:a16="http://schemas.microsoft.com/office/drawing/2014/main" id="{90C61052-0518-F301-A9E9-B3BF2D784F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744" r="25744" b="-2"/>
          <a:stretch/>
        </p:blipFill>
        <p:spPr bwMode="auto">
          <a:xfrm>
            <a:off x="38102"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2E1E4A-A54D-0FF4-AE79-A08C4D0820C4}"/>
              </a:ext>
            </a:extLst>
          </p:cNvPr>
          <p:cNvSpPr>
            <a:spLocks noGrp="1"/>
          </p:cNvSpPr>
          <p:nvPr>
            <p:ph idx="1"/>
          </p:nvPr>
        </p:nvSpPr>
        <p:spPr>
          <a:xfrm>
            <a:off x="5334000" y="2438401"/>
            <a:ext cx="6146799" cy="3429000"/>
          </a:xfrm>
        </p:spPr>
        <p:txBody>
          <a:bodyPr>
            <a:noAutofit/>
          </a:bodyPr>
          <a:lstStyle/>
          <a:p>
            <a:pPr marL="0" indent="0">
              <a:buNone/>
            </a:pPr>
            <a:r>
              <a:rPr lang="en-US" sz="2400" b="1" dirty="0"/>
              <a:t>In-Person</a:t>
            </a:r>
          </a:p>
          <a:p>
            <a:pPr lvl="1">
              <a:buFont typeface="Wingdings" pitchFamily="2" charset="2"/>
              <a:buChar char="Ø"/>
            </a:pPr>
            <a:r>
              <a:rPr lang="en-US" sz="2800" dirty="0"/>
              <a:t>Lloyd Hall, M-F Appointments (recommended) or drop-in  </a:t>
            </a:r>
          </a:p>
          <a:p>
            <a:pPr marL="0" indent="0">
              <a:buNone/>
            </a:pPr>
            <a:endParaRPr lang="en-US" sz="2000" dirty="0"/>
          </a:p>
          <a:p>
            <a:pPr marL="0" indent="0">
              <a:buNone/>
            </a:pPr>
            <a:r>
              <a:rPr lang="en-US" sz="2400" b="1" dirty="0"/>
              <a:t>Online </a:t>
            </a:r>
          </a:p>
          <a:p>
            <a:pPr lvl="1">
              <a:buFont typeface="Wingdings" pitchFamily="2" charset="2"/>
              <a:buChar char="Ø"/>
            </a:pPr>
            <a:r>
              <a:rPr lang="en-US" sz="2800" dirty="0"/>
              <a:t>All by appointment, Sun-Fri</a:t>
            </a:r>
          </a:p>
          <a:p>
            <a:pPr lvl="1">
              <a:buFont typeface="Wingdings" pitchFamily="2" charset="2"/>
              <a:buChar char="Ø"/>
            </a:pPr>
            <a:r>
              <a:rPr lang="en-US" sz="2800" dirty="0"/>
              <a:t>Choose between Zoom or Asynchronous.</a:t>
            </a:r>
          </a:p>
        </p:txBody>
      </p:sp>
      <p:cxnSp>
        <p:nvCxnSpPr>
          <p:cNvPr id="6" name="Straight Connector 5">
            <a:extLst>
              <a:ext uri="{FF2B5EF4-FFF2-40B4-BE49-F238E27FC236}">
                <a16:creationId xmlns:a16="http://schemas.microsoft.com/office/drawing/2014/main" id="{974F5122-0B31-4444-8A3E-A6D198EA68EE}"/>
              </a:ext>
            </a:extLst>
          </p:cNvPr>
          <p:cNvCxnSpPr/>
          <p:nvPr/>
        </p:nvCxnSpPr>
        <p:spPr>
          <a:xfrm>
            <a:off x="6337299" y="1740045"/>
            <a:ext cx="2133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7402BAC5-EEFB-F2BC-A6E6-04973129136F}"/>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11000"/>
                    </a14:imgEffect>
                    <a14:imgEffect>
                      <a14:saturation sat="83000"/>
                    </a14:imgEffect>
                  </a14:imgLayer>
                </a14:imgProps>
              </a:ext>
            </a:extLst>
          </a:blip>
          <a:srcRect l="9527" t="-695" r="29294" b="695"/>
          <a:stretch/>
        </p:blipFill>
        <p:spPr>
          <a:xfrm>
            <a:off x="0" y="0"/>
            <a:ext cx="5410538" cy="6858000"/>
          </a:xfrm>
          <a:prstGeom prst="rect">
            <a:avLst/>
          </a:prstGeom>
          <a:effectLst>
            <a:glow rad="127000">
              <a:schemeClr val="accent1">
                <a:alpha val="68974"/>
              </a:schemeClr>
            </a:glow>
            <a:softEdge rad="12700"/>
          </a:effectLst>
        </p:spPr>
      </p:pic>
      <p:sp>
        <p:nvSpPr>
          <p:cNvPr id="2" name="Title 1">
            <a:extLst>
              <a:ext uri="{FF2B5EF4-FFF2-40B4-BE49-F238E27FC236}">
                <a16:creationId xmlns:a16="http://schemas.microsoft.com/office/drawing/2014/main" id="{FC6BB82C-5C23-B37B-F11A-ED0C3C247F60}"/>
              </a:ext>
            </a:extLst>
          </p:cNvPr>
          <p:cNvSpPr>
            <a:spLocks noGrp="1"/>
          </p:cNvSpPr>
          <p:nvPr>
            <p:ph type="title"/>
          </p:nvPr>
        </p:nvSpPr>
        <p:spPr>
          <a:xfrm>
            <a:off x="6237732" y="154788"/>
            <a:ext cx="3801617" cy="1899912"/>
          </a:xfrm>
        </p:spPr>
        <p:txBody>
          <a:bodyPr>
            <a:normAutofit/>
          </a:bodyPr>
          <a:lstStyle/>
          <a:p>
            <a:r>
              <a:rPr lang="en-US" dirty="0"/>
              <a:t>Connect with us!</a:t>
            </a:r>
          </a:p>
        </p:txBody>
      </p:sp>
      <p:sp>
        <p:nvSpPr>
          <p:cNvPr id="3" name="Content Placeholder 2">
            <a:extLst>
              <a:ext uri="{FF2B5EF4-FFF2-40B4-BE49-F238E27FC236}">
                <a16:creationId xmlns:a16="http://schemas.microsoft.com/office/drawing/2014/main" id="{EFD2C450-1069-ED34-E59D-0FA50DEA6D12}"/>
              </a:ext>
            </a:extLst>
          </p:cNvPr>
          <p:cNvSpPr>
            <a:spLocks noGrp="1"/>
          </p:cNvSpPr>
          <p:nvPr>
            <p:ph idx="1"/>
          </p:nvPr>
        </p:nvSpPr>
        <p:spPr>
          <a:xfrm>
            <a:off x="6864097" y="2434201"/>
            <a:ext cx="4591303" cy="3742762"/>
          </a:xfrm>
          <a:effectLst>
            <a:glow rad="127000">
              <a:schemeClr val="accent1">
                <a:alpha val="26060"/>
              </a:schemeClr>
            </a:glow>
          </a:effectLst>
        </p:spPr>
        <p:txBody>
          <a:bodyPr>
            <a:normAutofit fontScale="92500" lnSpcReduction="20000"/>
          </a:bodyPr>
          <a:lstStyle/>
          <a:p>
            <a:r>
              <a:rPr lang="en-US" b="1" dirty="0"/>
              <a:t>Get started at: </a:t>
            </a:r>
            <a:r>
              <a:rPr lang="en-US" b="1" u="sng" dirty="0" err="1"/>
              <a:t>writingcenter.ua.edu</a:t>
            </a:r>
            <a:endParaRPr lang="en-US" b="1" dirty="0"/>
          </a:p>
          <a:p>
            <a:r>
              <a:rPr lang="en-US" b="1" dirty="0"/>
              <a:t>Check out our online resources, create an account, and make an appointment</a:t>
            </a:r>
          </a:p>
          <a:p>
            <a:r>
              <a:rPr lang="en-US" b="1" dirty="0"/>
              <a:t>Follow us on Facebook, Twitter, and Instagram for updates on Writing Center events!</a:t>
            </a:r>
          </a:p>
          <a:p>
            <a:r>
              <a:rPr lang="en-US" b="1" dirty="0"/>
              <a:t>E-mail us: </a:t>
            </a:r>
            <a:r>
              <a:rPr lang="en-US" b="1" dirty="0" err="1"/>
              <a:t>writingcenter@ua.edu</a:t>
            </a:r>
            <a:endParaRPr lang="en-US" b="1" dirty="0"/>
          </a:p>
          <a:p>
            <a:endParaRPr lang="en-US" sz="1400" dirty="0"/>
          </a:p>
        </p:txBody>
      </p:sp>
      <p:cxnSp>
        <p:nvCxnSpPr>
          <p:cNvPr id="6" name="Straight Connector 5">
            <a:extLst>
              <a:ext uri="{FF2B5EF4-FFF2-40B4-BE49-F238E27FC236}">
                <a16:creationId xmlns:a16="http://schemas.microsoft.com/office/drawing/2014/main" id="{C1C55DAB-A33A-D1C5-7D7D-D3FC69DDC6B6}"/>
              </a:ext>
            </a:extLst>
          </p:cNvPr>
          <p:cNvCxnSpPr/>
          <p:nvPr/>
        </p:nvCxnSpPr>
        <p:spPr>
          <a:xfrm>
            <a:off x="6355443" y="1863271"/>
            <a:ext cx="2133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87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91DFA61-9B28-87C5-6986-3C0216E6C85C}"/>
              </a:ext>
            </a:extLst>
          </p:cNvPr>
          <p:cNvSpPr>
            <a:spLocks noGrp="1"/>
          </p:cNvSpPr>
          <p:nvPr>
            <p:ph type="title"/>
          </p:nvPr>
        </p:nvSpPr>
        <p:spPr>
          <a:xfrm>
            <a:off x="479393" y="191386"/>
            <a:ext cx="3986277" cy="3237614"/>
          </a:xfrm>
        </p:spPr>
        <p:txBody>
          <a:bodyPr>
            <a:normAutofit/>
          </a:bodyPr>
          <a:lstStyle/>
          <a:p>
            <a:pPr algn="r"/>
            <a:r>
              <a:rPr lang="en-US" sz="8000" dirty="0"/>
              <a:t>Required Sections </a:t>
            </a:r>
            <a:r>
              <a:rPr lang="en-US" sz="3200" dirty="0"/>
              <a:t>(for both)</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96EBAE1-6B87-D22C-6F77-CE52AD900D48}"/>
              </a:ext>
            </a:extLst>
          </p:cNvPr>
          <p:cNvGraphicFramePr>
            <a:graphicFrameLocks noGrp="1"/>
          </p:cNvGraphicFramePr>
          <p:nvPr>
            <p:ph idx="1"/>
            <p:extLst>
              <p:ext uri="{D42A27DB-BD31-4B8C-83A1-F6EECF244321}">
                <p14:modId xmlns:p14="http://schemas.microsoft.com/office/powerpoint/2010/main" val="500338729"/>
              </p:ext>
            </p:extLst>
          </p:nvPr>
        </p:nvGraphicFramePr>
        <p:xfrm>
          <a:off x="5182908" y="475376"/>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659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3998EF-2F36-F181-AA7D-D2D201794038}"/>
              </a:ext>
            </a:extLst>
          </p:cNvPr>
          <p:cNvSpPr>
            <a:spLocks noGrp="1"/>
          </p:cNvSpPr>
          <p:nvPr>
            <p:ph idx="1"/>
          </p:nvPr>
        </p:nvSpPr>
        <p:spPr>
          <a:xfrm>
            <a:off x="6574536" y="640079"/>
            <a:ext cx="5053066" cy="4059511"/>
          </a:xfrm>
        </p:spPr>
        <p:txBody>
          <a:bodyPr vert="horz" lIns="91440" tIns="45720" rIns="91440" bIns="45720" rtlCol="0">
            <a:noAutofit/>
          </a:bodyPr>
          <a:lstStyle/>
          <a:p>
            <a:pPr marL="0"/>
            <a:r>
              <a:rPr lang="en-US" sz="3200" dirty="0"/>
              <a:t>Honors/Awards</a:t>
            </a:r>
          </a:p>
          <a:p>
            <a:pPr marL="0"/>
            <a:r>
              <a:rPr lang="en-US" sz="3200" dirty="0"/>
              <a:t>Leadership Opportunities</a:t>
            </a:r>
          </a:p>
          <a:p>
            <a:pPr marL="0"/>
            <a:r>
              <a:rPr lang="en-US" sz="3200" dirty="0"/>
              <a:t>Research Experience</a:t>
            </a:r>
          </a:p>
          <a:p>
            <a:pPr marL="0"/>
            <a:r>
              <a:rPr lang="en-US" sz="3200" dirty="0"/>
              <a:t>Activities</a:t>
            </a:r>
          </a:p>
          <a:p>
            <a:pPr marL="0"/>
            <a:r>
              <a:rPr lang="en-US" sz="3200" dirty="0"/>
              <a:t>Volunteer Experience/Community Service</a:t>
            </a:r>
          </a:p>
        </p:txBody>
      </p:sp>
      <p:sp>
        <p:nvSpPr>
          <p:cNvPr id="4" name="TextBox 3">
            <a:extLst>
              <a:ext uri="{FF2B5EF4-FFF2-40B4-BE49-F238E27FC236}">
                <a16:creationId xmlns:a16="http://schemas.microsoft.com/office/drawing/2014/main" id="{B9BEF23F-B9BD-EBA1-B047-B42AF6B8A811}"/>
              </a:ext>
            </a:extLst>
          </p:cNvPr>
          <p:cNvSpPr txBox="1"/>
          <p:nvPr/>
        </p:nvSpPr>
        <p:spPr>
          <a:xfrm>
            <a:off x="6674832" y="4708573"/>
            <a:ext cx="5057398" cy="1509348"/>
          </a:xfrm>
          <a:prstGeom prst="rect">
            <a:avLst/>
          </a:prstGeom>
        </p:spPr>
        <p:txBody>
          <a:bodyPr vert="horz" lIns="91440" tIns="45720" rIns="91440" bIns="45720" rtlCol="0">
            <a:normAutofit fontScale="92500"/>
          </a:bodyPr>
          <a:lstStyle/>
          <a:p>
            <a:pPr>
              <a:lnSpc>
                <a:spcPct val="90000"/>
              </a:lnSpc>
              <a:spcAft>
                <a:spcPts val="600"/>
              </a:spcAft>
            </a:pPr>
            <a:r>
              <a:rPr lang="en-US" sz="2800" i="1" dirty="0"/>
              <a:t>These can vary!  There are lots of creative ways to organize information on your resume or CV. </a:t>
            </a:r>
          </a:p>
          <a:p>
            <a:pPr indent="-228600">
              <a:lnSpc>
                <a:spcPct val="90000"/>
              </a:lnSpc>
              <a:spcAft>
                <a:spcPts val="600"/>
              </a:spcAft>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A9E41C4D-E253-19C7-495E-19A65ED029DD}"/>
              </a:ext>
            </a:extLst>
          </p:cNvPr>
          <p:cNvSpPr txBox="1"/>
          <p:nvPr/>
        </p:nvSpPr>
        <p:spPr>
          <a:xfrm>
            <a:off x="1348417" y="0"/>
            <a:ext cx="4866646" cy="6858000"/>
          </a:xfrm>
          <a:prstGeom prst="rect">
            <a:avLst/>
          </a:prstGeom>
          <a:solidFill>
            <a:srgbClr val="C00000"/>
          </a:solidFill>
        </p:spPr>
        <p:txBody>
          <a:bodyPr wrap="square" rtlCol="0">
            <a:spAutoFit/>
          </a:bodyPr>
          <a:lstStyle/>
          <a:p>
            <a:endParaRPr lang="en-US"/>
          </a:p>
        </p:txBody>
      </p:sp>
      <p:sp>
        <p:nvSpPr>
          <p:cNvPr id="2" name="Title 1">
            <a:extLst>
              <a:ext uri="{FF2B5EF4-FFF2-40B4-BE49-F238E27FC236}">
                <a16:creationId xmlns:a16="http://schemas.microsoft.com/office/drawing/2014/main" id="{B836B35C-ADB1-2928-C408-1A4CE42D7140}"/>
              </a:ext>
            </a:extLst>
          </p:cNvPr>
          <p:cNvSpPr>
            <a:spLocks noGrp="1"/>
          </p:cNvSpPr>
          <p:nvPr>
            <p:ph type="title"/>
          </p:nvPr>
        </p:nvSpPr>
        <p:spPr>
          <a:xfrm>
            <a:off x="1980323" y="984695"/>
            <a:ext cx="2871788" cy="1358456"/>
          </a:xfrm>
          <a:ln w="25400" cap="sq">
            <a:solidFill>
              <a:srgbClr val="FFFFFF"/>
            </a:solidFill>
            <a:miter lim="800000"/>
          </a:ln>
        </p:spPr>
        <p:txBody>
          <a:bodyPr vert="horz" wrap="square" lIns="91440" tIns="45720" rIns="91440" bIns="45720" rtlCol="0" anchor="ctr">
            <a:noAutofit/>
          </a:bodyPr>
          <a:lstStyle/>
          <a:p>
            <a:pPr algn="ctr"/>
            <a:r>
              <a:rPr lang="en-US" sz="4000" b="1" kern="1200" dirty="0">
                <a:solidFill>
                  <a:srgbClr val="FFFFFF"/>
                </a:solidFill>
                <a:latin typeface="+mn-lt"/>
                <a:ea typeface="+mj-ea"/>
                <a:cs typeface="+mj-cs"/>
              </a:rPr>
              <a:t>Optional Sections</a:t>
            </a:r>
          </a:p>
        </p:txBody>
      </p:sp>
    </p:spTree>
    <p:extLst>
      <p:ext uri="{BB962C8B-B14F-4D97-AF65-F5344CB8AC3E}">
        <p14:creationId xmlns:p14="http://schemas.microsoft.com/office/powerpoint/2010/main" val="330827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1F658A5-59A2-99FB-E60C-C727D6A297CA}"/>
              </a:ext>
            </a:extLst>
          </p:cNvPr>
          <p:cNvSpPr>
            <a:spLocks noGrp="1"/>
          </p:cNvSpPr>
          <p:nvPr>
            <p:ph type="title"/>
          </p:nvPr>
        </p:nvSpPr>
        <p:spPr>
          <a:xfrm>
            <a:off x="479394" y="510364"/>
            <a:ext cx="3939688" cy="2700669"/>
          </a:xfrm>
        </p:spPr>
        <p:txBody>
          <a:bodyPr>
            <a:normAutofit/>
          </a:bodyPr>
          <a:lstStyle/>
          <a:p>
            <a:pPr algn="r"/>
            <a:r>
              <a:rPr lang="en-US" sz="7400" dirty="0"/>
              <a:t>RESUMES vs. CVs</a:t>
            </a:r>
          </a:p>
        </p:txBody>
      </p:sp>
      <p:cxnSp>
        <p:nvCxnSpPr>
          <p:cNvPr id="14"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CCF4AA72-67D8-C75A-514E-48ECC453AAC7}"/>
              </a:ext>
            </a:extLst>
          </p:cNvPr>
          <p:cNvGraphicFramePr>
            <a:graphicFrameLocks noGrp="1"/>
          </p:cNvGraphicFramePr>
          <p:nvPr>
            <p:ph idx="1"/>
            <p:extLst>
              <p:ext uri="{D42A27DB-BD31-4B8C-83A1-F6EECF244321}">
                <p14:modId xmlns:p14="http://schemas.microsoft.com/office/powerpoint/2010/main" val="54096326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954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E7656-7F8F-F2FE-70F3-B0078722D067}"/>
              </a:ext>
            </a:extLst>
          </p:cNvPr>
          <p:cNvSpPr>
            <a:spLocks noGrp="1"/>
          </p:cNvSpPr>
          <p:nvPr>
            <p:ph type="title"/>
          </p:nvPr>
        </p:nvSpPr>
        <p:spPr>
          <a:xfrm>
            <a:off x="1285240" y="790930"/>
            <a:ext cx="8074815" cy="882969"/>
          </a:xfrm>
        </p:spPr>
        <p:txBody>
          <a:bodyPr anchor="ctr">
            <a:normAutofit fontScale="90000"/>
          </a:bodyPr>
          <a:lstStyle/>
          <a:p>
            <a:r>
              <a:rPr lang="en-US" sz="7200" dirty="0"/>
              <a:t>CV Content</a:t>
            </a:r>
          </a:p>
        </p:txBody>
      </p:sp>
      <p:sp>
        <p:nvSpPr>
          <p:cNvPr id="3" name="Content Placeholder 2">
            <a:extLst>
              <a:ext uri="{FF2B5EF4-FFF2-40B4-BE49-F238E27FC236}">
                <a16:creationId xmlns:a16="http://schemas.microsoft.com/office/drawing/2014/main" id="{8FD435A5-45DA-6B53-6B73-21757429DD6F}"/>
              </a:ext>
            </a:extLst>
          </p:cNvPr>
          <p:cNvSpPr>
            <a:spLocks noGrp="1"/>
          </p:cNvSpPr>
          <p:nvPr>
            <p:ph idx="1"/>
          </p:nvPr>
        </p:nvSpPr>
        <p:spPr>
          <a:xfrm>
            <a:off x="1285240" y="1673899"/>
            <a:ext cx="10070332" cy="4862367"/>
          </a:xfrm>
        </p:spPr>
        <p:txBody>
          <a:bodyPr anchor="t">
            <a:normAutofit lnSpcReduction="10000"/>
          </a:bodyPr>
          <a:lstStyle/>
          <a:p>
            <a:pPr marL="0" indent="0" rtl="0">
              <a:spcBef>
                <a:spcPts val="0"/>
              </a:spcBef>
              <a:spcAft>
                <a:spcPts val="1200"/>
              </a:spcAft>
              <a:buNone/>
            </a:pPr>
            <a:r>
              <a:rPr lang="en-US" sz="2400" b="0" i="0" u="none" strike="noStrike" dirty="0">
                <a:effectLst/>
                <a:latin typeface="Calibri" panose="020F0502020204030204" pitchFamily="34" charset="0"/>
              </a:rPr>
              <a:t>A CV contains everything on your resume, plus: </a:t>
            </a:r>
            <a:endParaRPr lang="en-US" sz="2400" b="0" dirty="0">
              <a:effectLst/>
            </a:endParaRPr>
          </a:p>
          <a:p>
            <a:pPr rtl="0" fontAlgn="base">
              <a:spcBef>
                <a:spcPts val="0"/>
              </a:spcBef>
              <a:spcAft>
                <a:spcPts val="0"/>
              </a:spcAft>
              <a:buFont typeface="Arial" panose="020B0604020202020204" pitchFamily="34" charset="0"/>
              <a:buChar char="•"/>
            </a:pPr>
            <a:r>
              <a:rPr lang="en-US" b="0" i="0" u="none" strike="noStrike" dirty="0">
                <a:effectLst/>
                <a:latin typeface="Calibri" panose="020F0502020204030204" pitchFamily="34" charset="0"/>
              </a:rPr>
              <a:t>Research/lab experience</a:t>
            </a:r>
          </a:p>
          <a:p>
            <a:pPr rtl="0" fontAlgn="base">
              <a:spcBef>
                <a:spcPts val="0"/>
              </a:spcBef>
              <a:spcAft>
                <a:spcPts val="0"/>
              </a:spcAft>
              <a:buFont typeface="Arial" panose="020B0604020202020204" pitchFamily="34" charset="0"/>
              <a:buChar char="•"/>
            </a:pPr>
            <a:r>
              <a:rPr lang="en-US" b="0" i="0" u="none" strike="noStrike" dirty="0">
                <a:effectLst/>
                <a:latin typeface="Calibri" panose="020F0502020204030204" pitchFamily="34" charset="0"/>
              </a:rPr>
              <a:t>Teaching Experience</a:t>
            </a:r>
          </a:p>
          <a:p>
            <a:pPr rtl="0" fontAlgn="base">
              <a:spcBef>
                <a:spcPts val="0"/>
              </a:spcBef>
              <a:spcAft>
                <a:spcPts val="0"/>
              </a:spcAft>
              <a:buFont typeface="Arial" panose="020B0604020202020204" pitchFamily="34" charset="0"/>
              <a:buChar char="•"/>
            </a:pPr>
            <a:r>
              <a:rPr lang="en-US" b="0" i="0" u="none" strike="noStrike" dirty="0">
                <a:effectLst/>
                <a:latin typeface="Calibri" panose="020F0502020204030204" pitchFamily="34" charset="0"/>
              </a:rPr>
              <a:t>Thesis and Dissertation Information (title, advisor or committee names)</a:t>
            </a:r>
          </a:p>
          <a:p>
            <a:pPr rtl="0" fontAlgn="base">
              <a:spcBef>
                <a:spcPts val="0"/>
              </a:spcBef>
              <a:spcAft>
                <a:spcPts val="0"/>
              </a:spcAft>
              <a:buFont typeface="Arial" panose="020B0604020202020204" pitchFamily="34" charset="0"/>
              <a:buChar char="•"/>
            </a:pPr>
            <a:r>
              <a:rPr lang="en-US" b="0" i="0" u="none" strike="noStrike" dirty="0">
                <a:effectLst/>
                <a:latin typeface="Calibri" panose="020F0502020204030204" pitchFamily="34" charset="0"/>
              </a:rPr>
              <a:t>Professional Development (i.e.., summer research programs)</a:t>
            </a:r>
          </a:p>
          <a:p>
            <a:pPr rtl="0" fontAlgn="base">
              <a:spcBef>
                <a:spcPts val="0"/>
              </a:spcBef>
              <a:spcAft>
                <a:spcPts val="0"/>
              </a:spcAft>
              <a:buFont typeface="Arial" panose="020B0604020202020204" pitchFamily="34" charset="0"/>
              <a:buChar char="•"/>
            </a:pPr>
            <a:r>
              <a:rPr lang="en-US" b="0" i="0" u="none" strike="noStrike" dirty="0">
                <a:effectLst/>
                <a:latin typeface="Calibri" panose="020F0502020204030204" pitchFamily="34" charset="0"/>
              </a:rPr>
              <a:t>Major Academic Projects (service learning, field experience)</a:t>
            </a:r>
          </a:p>
          <a:p>
            <a:pPr rtl="0" fontAlgn="base">
              <a:spcBef>
                <a:spcPts val="0"/>
              </a:spcBef>
              <a:spcAft>
                <a:spcPts val="0"/>
              </a:spcAft>
              <a:buFont typeface="Arial" panose="020B0604020202020204" pitchFamily="34" charset="0"/>
              <a:buChar char="•"/>
            </a:pPr>
            <a:r>
              <a:rPr lang="en-US" b="0" i="0" u="none" strike="noStrike" dirty="0">
                <a:effectLst/>
                <a:latin typeface="Calibri" panose="020F0502020204030204" pitchFamily="34" charset="0"/>
              </a:rPr>
              <a:t>Publications</a:t>
            </a:r>
          </a:p>
          <a:p>
            <a:pPr rtl="0" fontAlgn="base">
              <a:spcBef>
                <a:spcPts val="0"/>
              </a:spcBef>
              <a:spcAft>
                <a:spcPts val="0"/>
              </a:spcAft>
              <a:buFont typeface="Arial" panose="020B0604020202020204" pitchFamily="34" charset="0"/>
              <a:buChar char="•"/>
            </a:pPr>
            <a:r>
              <a:rPr lang="en-US" b="0" i="0" u="none" strike="noStrike" dirty="0">
                <a:effectLst/>
                <a:latin typeface="Calibri" panose="020F0502020204030204" pitchFamily="34" charset="0"/>
              </a:rPr>
              <a:t>Conference Presentations or poster sessions (national, regional, local)</a:t>
            </a:r>
          </a:p>
          <a:p>
            <a:pPr rtl="0" fontAlgn="base">
              <a:spcBef>
                <a:spcPts val="0"/>
              </a:spcBef>
              <a:spcAft>
                <a:spcPts val="1200"/>
              </a:spcAft>
              <a:buFont typeface="Arial" panose="020B0604020202020204" pitchFamily="34" charset="0"/>
              <a:buChar char="•"/>
            </a:pPr>
            <a:r>
              <a:rPr lang="en-US" b="0" i="0" u="none" strike="noStrike" dirty="0">
                <a:effectLst/>
                <a:latin typeface="Calibri" panose="020F0502020204030204" pitchFamily="34" charset="0"/>
              </a:rPr>
              <a:t>Evidence of DEI experience or involvement</a:t>
            </a:r>
          </a:p>
          <a:p>
            <a:pPr rtl="0" fontAlgn="base">
              <a:spcBef>
                <a:spcPts val="0"/>
              </a:spcBef>
              <a:spcAft>
                <a:spcPts val="1200"/>
              </a:spcAft>
              <a:buFont typeface="Arial" panose="020B0604020202020204" pitchFamily="34" charset="0"/>
              <a:buChar char="•"/>
            </a:pPr>
            <a:r>
              <a:rPr lang="en-US" b="0" i="0" u="none" strike="noStrike" dirty="0">
                <a:effectLst/>
                <a:latin typeface="Calibri" panose="020F0502020204030204" pitchFamily="34" charset="0"/>
              </a:rPr>
              <a:t>Grants/External Funding </a:t>
            </a:r>
          </a:p>
          <a:p>
            <a:endParaRPr lang="en-US" sz="1500" dirty="0"/>
          </a:p>
        </p:txBody>
      </p:sp>
    </p:spTree>
    <p:extLst>
      <p:ext uri="{BB962C8B-B14F-4D97-AF65-F5344CB8AC3E}">
        <p14:creationId xmlns:p14="http://schemas.microsoft.com/office/powerpoint/2010/main" val="65841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BF71-4BF6-42C4-97EB-A815AE25B472}"/>
              </a:ext>
            </a:extLst>
          </p:cNvPr>
          <p:cNvSpPr>
            <a:spLocks noGrp="1"/>
          </p:cNvSpPr>
          <p:nvPr>
            <p:ph type="title"/>
          </p:nvPr>
        </p:nvSpPr>
        <p:spPr/>
        <p:txBody>
          <a:bodyPr/>
          <a:lstStyle/>
          <a:p>
            <a:r>
              <a:rPr lang="en-US" b="1" dirty="0">
                <a:solidFill>
                  <a:srgbClr val="C00000"/>
                </a:solidFill>
                <a:latin typeface="Calibri" panose="020F0502020204030204" pitchFamily="34" charset="0"/>
                <a:cs typeface="Calibri" panose="020F0502020204030204" pitchFamily="34" charset="0"/>
              </a:rPr>
              <a:t>Typical Resume Entry for Work Experience</a:t>
            </a:r>
          </a:p>
        </p:txBody>
      </p:sp>
      <p:sp>
        <p:nvSpPr>
          <p:cNvPr id="3" name="Content Placeholder 2">
            <a:extLst>
              <a:ext uri="{FF2B5EF4-FFF2-40B4-BE49-F238E27FC236}">
                <a16:creationId xmlns:a16="http://schemas.microsoft.com/office/drawing/2014/main" id="{EF67FFB9-B5B7-A0A5-6AA0-69C2A4A7304C}"/>
              </a:ext>
            </a:extLst>
          </p:cNvPr>
          <p:cNvSpPr>
            <a:spLocks noGrp="1"/>
          </p:cNvSpPr>
          <p:nvPr>
            <p:ph idx="1"/>
          </p:nvPr>
        </p:nvSpPr>
        <p:spPr/>
        <p:txBody>
          <a:bodyPr>
            <a:normAutofit lnSpcReduction="10000"/>
          </a:bodyPr>
          <a:lstStyle/>
          <a:p>
            <a:pPr marL="0" indent="0" rtl="0">
              <a:spcBef>
                <a:spcPts val="0"/>
              </a:spcBef>
              <a:spcAft>
                <a:spcPts val="1200"/>
              </a:spcAft>
              <a:buNone/>
            </a:pPr>
            <a:r>
              <a:rPr lang="en-US" sz="3600" b="0" i="0" u="none" strike="noStrike" dirty="0">
                <a:effectLst/>
                <a:latin typeface="Calibri" panose="020F0502020204030204" pitchFamily="34" charset="0"/>
              </a:rPr>
              <a:t>Research Program Fellow, August-December, 2022</a:t>
            </a:r>
            <a:br>
              <a:rPr lang="en-US" sz="3600" b="0" i="0" u="none" strike="noStrike" dirty="0">
                <a:effectLst/>
                <a:latin typeface="Calibri" panose="020F0502020204030204" pitchFamily="34" charset="0"/>
              </a:rPr>
            </a:br>
            <a:r>
              <a:rPr lang="en-US" sz="3600" b="0" i="0" u="none" strike="noStrike" dirty="0">
                <a:effectLst/>
                <a:latin typeface="Calibri" panose="020F0502020204030204" pitchFamily="34" charset="0"/>
              </a:rPr>
              <a:t>Department of Biological Sciences, Columbia University, New York City</a:t>
            </a:r>
            <a:endParaRPr lang="en-US" sz="3600" dirty="0">
              <a:latin typeface="Calibri" panose="020F0502020204030204" pitchFamily="34" charset="0"/>
            </a:endParaRPr>
          </a:p>
          <a:p>
            <a:pPr lvl="1">
              <a:spcBef>
                <a:spcPts val="0"/>
              </a:spcBef>
              <a:spcAft>
                <a:spcPts val="1200"/>
              </a:spcAft>
            </a:pPr>
            <a:r>
              <a:rPr lang="en-US" sz="3600" b="0" i="0" u="none" strike="noStrike" dirty="0">
                <a:effectLst/>
                <a:latin typeface="Calibri" panose="020F0502020204030204" pitchFamily="34" charset="0"/>
              </a:rPr>
              <a:t>Assisted on research in probiotics and cancer cells.</a:t>
            </a:r>
          </a:p>
          <a:p>
            <a:pPr lvl="1">
              <a:spcBef>
                <a:spcPts val="0"/>
              </a:spcBef>
              <a:spcAft>
                <a:spcPts val="1200"/>
              </a:spcAft>
            </a:pPr>
            <a:r>
              <a:rPr lang="en-US" sz="3600" dirty="0">
                <a:latin typeface="Calibri" panose="020F0502020204030204" pitchFamily="34" charset="0"/>
              </a:rPr>
              <a:t>Delivered presentations on work-in-progress to departmental working group. </a:t>
            </a:r>
            <a:r>
              <a:rPr lang="en-US" sz="3600" b="0" i="0" u="none" strike="noStrike" dirty="0">
                <a:effectLst/>
                <a:latin typeface="Calibri" panose="020F0502020204030204" pitchFamily="34" charset="0"/>
              </a:rPr>
              <a:t> </a:t>
            </a:r>
          </a:p>
          <a:p>
            <a:pPr lvl="1">
              <a:spcBef>
                <a:spcPts val="0"/>
              </a:spcBef>
              <a:spcAft>
                <a:spcPts val="1200"/>
              </a:spcAft>
            </a:pPr>
            <a:r>
              <a:rPr lang="en-US" sz="3600" b="0" i="0" u="none" strike="noStrike" dirty="0">
                <a:effectLst/>
                <a:latin typeface="Calibri" panose="020F0502020204030204" pitchFamily="34" charset="0"/>
              </a:rPr>
              <a:t>Mentored middle-school students interested in STEM.</a:t>
            </a:r>
          </a:p>
          <a:p>
            <a:pPr marL="0" indent="0">
              <a:buNone/>
            </a:pPr>
            <a:endParaRPr lang="en-US" dirty="0"/>
          </a:p>
        </p:txBody>
      </p:sp>
    </p:spTree>
    <p:extLst>
      <p:ext uri="{BB962C8B-B14F-4D97-AF65-F5344CB8AC3E}">
        <p14:creationId xmlns:p14="http://schemas.microsoft.com/office/powerpoint/2010/main" val="396314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42A3-DDF6-AC0A-23A4-B3DCE8AD5198}"/>
              </a:ext>
            </a:extLst>
          </p:cNvPr>
          <p:cNvSpPr>
            <a:spLocks noGrp="1"/>
          </p:cNvSpPr>
          <p:nvPr>
            <p:ph type="title"/>
          </p:nvPr>
        </p:nvSpPr>
        <p:spPr/>
        <p:txBody>
          <a:bodyPr/>
          <a:lstStyle/>
          <a:p>
            <a:r>
              <a:rPr lang="en-US" b="1" dirty="0">
                <a:latin typeface="+mn-lt"/>
              </a:rPr>
              <a:t>Typical CV Entry for Work Experience</a:t>
            </a:r>
          </a:p>
        </p:txBody>
      </p:sp>
      <p:sp>
        <p:nvSpPr>
          <p:cNvPr id="3" name="Content Placeholder 2">
            <a:extLst>
              <a:ext uri="{FF2B5EF4-FFF2-40B4-BE49-F238E27FC236}">
                <a16:creationId xmlns:a16="http://schemas.microsoft.com/office/drawing/2014/main" id="{B0613517-8B21-DE07-A040-DBEB292AA72A}"/>
              </a:ext>
            </a:extLst>
          </p:cNvPr>
          <p:cNvSpPr>
            <a:spLocks noGrp="1"/>
          </p:cNvSpPr>
          <p:nvPr>
            <p:ph idx="1"/>
          </p:nvPr>
        </p:nvSpPr>
        <p:spPr/>
        <p:txBody>
          <a:bodyPr>
            <a:normAutofit fontScale="92500"/>
          </a:bodyPr>
          <a:lstStyle/>
          <a:p>
            <a:pPr marL="0" indent="0" rtl="0">
              <a:spcBef>
                <a:spcPts val="0"/>
              </a:spcBef>
              <a:spcAft>
                <a:spcPts val="1200"/>
              </a:spcAft>
              <a:buNone/>
            </a:pPr>
            <a:r>
              <a:rPr lang="en-US" sz="2800" b="1" i="0" u="none" strike="noStrike" dirty="0">
                <a:effectLst/>
                <a:latin typeface="Calibri" panose="020F0502020204030204" pitchFamily="34" charset="0"/>
              </a:rPr>
              <a:t>Research Program Fellow, August – December 2022</a:t>
            </a:r>
            <a:br>
              <a:rPr lang="en-US" sz="2800" b="0" i="0" u="none" strike="noStrike" dirty="0">
                <a:effectLst/>
                <a:latin typeface="Calibri" panose="020F0502020204030204" pitchFamily="34" charset="0"/>
              </a:rPr>
            </a:br>
            <a:r>
              <a:rPr lang="en-US" sz="2800" b="0" i="0" u="none" strike="noStrike" dirty="0">
                <a:effectLst/>
                <a:latin typeface="Calibri" panose="020F0502020204030204" pitchFamily="34" charset="0"/>
              </a:rPr>
              <a:t>Department of Biological Sciences, Columbia University, New York City</a:t>
            </a:r>
            <a:br>
              <a:rPr lang="en-US" sz="2800" b="1" i="0" u="none" strike="noStrike" dirty="0">
                <a:effectLst/>
                <a:latin typeface="Calibri" panose="020F0502020204030204" pitchFamily="34" charset="0"/>
              </a:rPr>
            </a:br>
            <a:r>
              <a:rPr lang="en-US" sz="2800" b="0" i="0" u="none" strike="noStrike" dirty="0">
                <a:effectLst/>
                <a:latin typeface="Calibri" panose="020F0502020204030204" pitchFamily="34" charset="0"/>
              </a:rPr>
              <a:t>Advisors: John Smith and Mary Johns</a:t>
            </a:r>
            <a:br>
              <a:rPr lang="en-US" sz="2800" b="0" i="0" u="none" strike="noStrike" dirty="0">
                <a:effectLst/>
                <a:latin typeface="Calibri" panose="020F0502020204030204" pitchFamily="34" charset="0"/>
              </a:rPr>
            </a:br>
            <a:endParaRPr lang="en-US" sz="2800" b="0" dirty="0">
              <a:effectLst/>
            </a:endParaRPr>
          </a:p>
          <a:p>
            <a:pPr marL="0" indent="0" rtl="0">
              <a:spcBef>
                <a:spcPts val="0"/>
              </a:spcBef>
              <a:spcAft>
                <a:spcPts val="1200"/>
              </a:spcAft>
              <a:buNone/>
            </a:pPr>
            <a:r>
              <a:rPr lang="en-US" sz="2800" b="0" i="0" u="none" strike="noStrike" dirty="0">
                <a:effectLst/>
                <a:latin typeface="Calibri" panose="020F0502020204030204" pitchFamily="34" charset="0"/>
              </a:rPr>
              <a:t>Designed and engineered probiotics to specifically invade cancer cells and release </a:t>
            </a:r>
            <a:r>
              <a:rPr lang="en-US" sz="2800" b="0" i="0" u="none" strike="noStrike" dirty="0" err="1">
                <a:effectLst/>
                <a:latin typeface="Calibri" panose="020F0502020204030204" pitchFamily="34" charset="0"/>
              </a:rPr>
              <a:t>shRNAs</a:t>
            </a:r>
            <a:r>
              <a:rPr lang="en-US" sz="2800" b="0" i="0" u="none" strike="noStrike" dirty="0">
                <a:effectLst/>
                <a:latin typeface="Calibri" panose="020F0502020204030204" pitchFamily="34" charset="0"/>
              </a:rPr>
              <a:t> into the cytoplasm to knockdown oncogenes, resulting in cancer cells dying or turning into normal cells, depending on target gene. Developed project goals and methods, built and tested the genetic circuits with cloning and cell culture work. Led introductory workshops and lab tour in synthetic biology to elementary, middle, and high school students, in partnership with </a:t>
            </a:r>
            <a:r>
              <a:rPr lang="en-US" sz="2800" b="0" i="0" u="none" strike="noStrike" dirty="0" err="1">
                <a:effectLst/>
                <a:latin typeface="Calibri" panose="020F0502020204030204" pitchFamily="34" charset="0"/>
              </a:rPr>
              <a:t>HYPOTHEkids</a:t>
            </a:r>
            <a:r>
              <a:rPr lang="en-US" sz="2800" b="0" i="0" u="none" strike="noStrike" dirty="0">
                <a:effectLst/>
                <a:latin typeface="Calibri" panose="020F0502020204030204" pitchFamily="34" charset="0"/>
              </a:rPr>
              <a:t> and </a:t>
            </a:r>
            <a:r>
              <a:rPr lang="en-US" sz="2800" b="0" i="0" u="none" strike="noStrike" dirty="0" err="1">
                <a:effectLst/>
                <a:latin typeface="Calibri" panose="020F0502020204030204" pitchFamily="34" charset="0"/>
              </a:rPr>
              <a:t>ThinkSTEAM</a:t>
            </a:r>
            <a:r>
              <a:rPr lang="en-US" sz="1800" b="0" i="0" u="none" strike="noStrike" dirty="0">
                <a:effectLst/>
                <a:latin typeface="Calibri" panose="020F0502020204030204" pitchFamily="34" charset="0"/>
              </a:rPr>
              <a:t>.</a:t>
            </a:r>
            <a:endParaRPr lang="en-US" sz="2800" b="0" dirty="0">
              <a:effectLst/>
            </a:endParaRPr>
          </a:p>
          <a:p>
            <a:endParaRPr lang="en-US" dirty="0"/>
          </a:p>
        </p:txBody>
      </p:sp>
    </p:spTree>
    <p:extLst>
      <p:ext uri="{BB962C8B-B14F-4D97-AF65-F5344CB8AC3E}">
        <p14:creationId xmlns:p14="http://schemas.microsoft.com/office/powerpoint/2010/main" val="214483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0E6D-79F7-2C2B-BA69-601BACCD384E}"/>
              </a:ext>
            </a:extLst>
          </p:cNvPr>
          <p:cNvSpPr>
            <a:spLocks noGrp="1"/>
          </p:cNvSpPr>
          <p:nvPr>
            <p:ph type="title"/>
          </p:nvPr>
        </p:nvSpPr>
        <p:spPr/>
        <p:txBody>
          <a:bodyPr/>
          <a:lstStyle/>
          <a:p>
            <a:r>
              <a:rPr lang="en-US" b="1" dirty="0">
                <a:solidFill>
                  <a:srgbClr val="C00000"/>
                </a:solidFill>
                <a:latin typeface="+mn-lt"/>
              </a:rPr>
              <a:t>Formatting Considerations</a:t>
            </a:r>
          </a:p>
        </p:txBody>
      </p:sp>
      <p:graphicFrame>
        <p:nvGraphicFramePr>
          <p:cNvPr id="5" name="Content Placeholder 2">
            <a:extLst>
              <a:ext uri="{FF2B5EF4-FFF2-40B4-BE49-F238E27FC236}">
                <a16:creationId xmlns:a16="http://schemas.microsoft.com/office/drawing/2014/main" id="{23436EE2-8728-0C59-3009-A79E0F8AC4C4}"/>
              </a:ext>
            </a:extLst>
          </p:cNvPr>
          <p:cNvGraphicFramePr>
            <a:graphicFrameLocks noGrp="1"/>
          </p:cNvGraphicFramePr>
          <p:nvPr>
            <p:ph idx="1"/>
            <p:extLst>
              <p:ext uri="{D42A27DB-BD31-4B8C-83A1-F6EECF244321}">
                <p14:modId xmlns:p14="http://schemas.microsoft.com/office/powerpoint/2010/main" val="10351962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53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D20C-3451-9761-7767-7AF7928A0E9C}"/>
              </a:ext>
            </a:extLst>
          </p:cNvPr>
          <p:cNvSpPr>
            <a:spLocks noGrp="1"/>
          </p:cNvSpPr>
          <p:nvPr>
            <p:ph type="title"/>
          </p:nvPr>
        </p:nvSpPr>
        <p:spPr/>
        <p:txBody>
          <a:bodyPr/>
          <a:lstStyle/>
          <a:p>
            <a:r>
              <a:rPr lang="en-US" b="1" dirty="0">
                <a:solidFill>
                  <a:srgbClr val="C00000"/>
                </a:solidFill>
                <a:latin typeface="+mn-lt"/>
              </a:rPr>
              <a:t>Best Practices for CVs &amp; Resumes</a:t>
            </a:r>
          </a:p>
        </p:txBody>
      </p:sp>
      <p:sp>
        <p:nvSpPr>
          <p:cNvPr id="3" name="Content Placeholder 2">
            <a:extLst>
              <a:ext uri="{FF2B5EF4-FFF2-40B4-BE49-F238E27FC236}">
                <a16:creationId xmlns:a16="http://schemas.microsoft.com/office/drawing/2014/main" id="{93AA0779-5FAB-6117-847B-549BB1B602E3}"/>
              </a:ext>
            </a:extLst>
          </p:cNvPr>
          <p:cNvSpPr>
            <a:spLocks noGrp="1"/>
          </p:cNvSpPr>
          <p:nvPr>
            <p:ph idx="1"/>
          </p:nvPr>
        </p:nvSpPr>
        <p:spPr>
          <a:xfrm>
            <a:off x="838200" y="1825625"/>
            <a:ext cx="10515600" cy="4667250"/>
          </a:xfrm>
        </p:spPr>
        <p:txBody>
          <a:bodyPr>
            <a:noAutofit/>
          </a:bodyPr>
          <a:lstStyle/>
          <a:p>
            <a:pPr rtl="0" fontAlgn="base">
              <a:spcBef>
                <a:spcPts val="0"/>
              </a:spcBef>
              <a:spcAft>
                <a:spcPts val="0"/>
              </a:spcAft>
              <a:buFont typeface="Arial" panose="020B0604020202020204" pitchFamily="34" charset="0"/>
              <a:buChar char="•"/>
            </a:pPr>
            <a:r>
              <a:rPr lang="en-US" sz="3200" b="0" i="0" u="none" strike="noStrike" dirty="0">
                <a:effectLst/>
                <a:latin typeface="Calibri" panose="020F0502020204030204" pitchFamily="34" charset="0"/>
              </a:rPr>
              <a:t>Spell out acronyms and make sure that all items are clear to an outside reader (job titles, organizations that you worked for, etc.). Add explanation where needed. </a:t>
            </a:r>
          </a:p>
          <a:p>
            <a:pPr rtl="0" fontAlgn="base">
              <a:spcBef>
                <a:spcPts val="0"/>
              </a:spcBef>
              <a:spcAft>
                <a:spcPts val="0"/>
              </a:spcAft>
              <a:buFont typeface="Arial" panose="020B0604020202020204" pitchFamily="34" charset="0"/>
              <a:buChar char="•"/>
            </a:pPr>
            <a:r>
              <a:rPr lang="en-US" sz="3200" b="0" i="0" u="none" strike="noStrike" dirty="0">
                <a:effectLst/>
                <a:latin typeface="Calibri" panose="020F0502020204030204" pitchFamily="34" charset="0"/>
              </a:rPr>
              <a:t>Use </a:t>
            </a:r>
            <a:r>
              <a:rPr lang="en-US" sz="3200" b="0" i="0" u="none" strike="noStrike" dirty="0">
                <a:effectLst/>
                <a:latin typeface="Calibri" panose="020F0502020204030204" pitchFamily="34" charset="0"/>
                <a:hlinkClick r:id="rId2">
                  <a:extLst>
                    <a:ext uri="{A12FA001-AC4F-418D-AE19-62706E023703}">
                      <ahyp:hlinkClr xmlns:ahyp="http://schemas.microsoft.com/office/drawing/2018/hyperlinkcolor" val="tx"/>
                    </a:ext>
                  </a:extLst>
                </a:hlinkClick>
              </a:rPr>
              <a:t>action verbs </a:t>
            </a:r>
            <a:r>
              <a:rPr lang="en-US" sz="3200" b="0" i="0" u="none" strike="noStrike" dirty="0">
                <a:effectLst/>
                <a:latin typeface="Calibri" panose="020F0502020204030204" pitchFamily="34" charset="0"/>
              </a:rPr>
              <a:t>to describe work experiences.</a:t>
            </a:r>
          </a:p>
          <a:p>
            <a:pPr rtl="0" fontAlgn="base">
              <a:spcBef>
                <a:spcPts val="0"/>
              </a:spcBef>
              <a:spcAft>
                <a:spcPts val="0"/>
              </a:spcAft>
              <a:buFont typeface="Arial" panose="020B0604020202020204" pitchFamily="34" charset="0"/>
              <a:buChar char="•"/>
            </a:pPr>
            <a:r>
              <a:rPr lang="en-US" sz="3200" b="0" i="0" u="none" strike="noStrike" dirty="0">
                <a:effectLst/>
                <a:latin typeface="Calibri" panose="020F0502020204030204" pitchFamily="34" charset="0"/>
              </a:rPr>
              <a:t>Don’t use “responsible for” or “duties included…” </a:t>
            </a:r>
          </a:p>
          <a:p>
            <a:pPr rtl="0" fontAlgn="base">
              <a:spcBef>
                <a:spcPts val="0"/>
              </a:spcBef>
              <a:spcAft>
                <a:spcPts val="0"/>
              </a:spcAft>
              <a:buFont typeface="Arial" panose="020B0604020202020204" pitchFamily="34" charset="0"/>
              <a:buChar char="•"/>
            </a:pPr>
            <a:r>
              <a:rPr lang="en-US" sz="3200" b="0" i="0" u="none" strike="noStrike" dirty="0">
                <a:effectLst/>
                <a:latin typeface="Calibri" panose="020F0502020204030204" pitchFamily="34" charset="0"/>
              </a:rPr>
              <a:t>Describe past experience in past tense, current items in present.</a:t>
            </a:r>
          </a:p>
          <a:p>
            <a:pPr rtl="0" fontAlgn="base">
              <a:spcBef>
                <a:spcPts val="0"/>
              </a:spcBef>
              <a:spcAft>
                <a:spcPts val="0"/>
              </a:spcAft>
              <a:buFont typeface="Arial" panose="020B0604020202020204" pitchFamily="34" charset="0"/>
              <a:buChar char="•"/>
            </a:pPr>
            <a:r>
              <a:rPr lang="en-US" sz="3200" dirty="0">
                <a:latin typeface="Calibri" panose="020F0502020204030204" pitchFamily="34" charset="0"/>
              </a:rPr>
              <a:t>Spellcheck. </a:t>
            </a:r>
          </a:p>
          <a:p>
            <a:pPr rtl="0" fontAlgn="base">
              <a:spcBef>
                <a:spcPts val="0"/>
              </a:spcBef>
              <a:spcAft>
                <a:spcPts val="0"/>
              </a:spcAft>
              <a:buFont typeface="Arial" panose="020B0604020202020204" pitchFamily="34" charset="0"/>
              <a:buChar char="•"/>
            </a:pPr>
            <a:r>
              <a:rPr lang="en-US" sz="3200" dirty="0">
                <a:latin typeface="Calibri" panose="020F0502020204030204" pitchFamily="34" charset="0"/>
              </a:rPr>
              <a:t>Have other people read and review your resume before you send it out. </a:t>
            </a:r>
            <a:endParaRPr lang="en-US" sz="3200" b="0" i="0" u="none" strike="noStrike" dirty="0">
              <a:effectLst/>
              <a:latin typeface="Calibri" panose="020F0502020204030204" pitchFamily="34" charset="0"/>
            </a:endParaRPr>
          </a:p>
        </p:txBody>
      </p:sp>
    </p:spTree>
    <p:extLst>
      <p:ext uri="{BB962C8B-B14F-4D97-AF65-F5344CB8AC3E}">
        <p14:creationId xmlns:p14="http://schemas.microsoft.com/office/powerpoint/2010/main" val="134658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TotalTime>
  <Words>882</Words>
  <Application>Microsoft Macintosh PowerPoint</Application>
  <PresentationFormat>Widescreen</PresentationFormat>
  <Paragraphs>87</Paragraphs>
  <Slides>15</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Open Sans</vt:lpstr>
      <vt:lpstr>Wingdings</vt:lpstr>
      <vt:lpstr>Office Theme</vt:lpstr>
      <vt:lpstr>RESUMES and  CVs</vt:lpstr>
      <vt:lpstr>Required Sections (for both)</vt:lpstr>
      <vt:lpstr>Optional Sections</vt:lpstr>
      <vt:lpstr>RESUMES vs. CVs</vt:lpstr>
      <vt:lpstr>CV Content</vt:lpstr>
      <vt:lpstr>Typical Resume Entry for Work Experience</vt:lpstr>
      <vt:lpstr>Typical CV Entry for Work Experience</vt:lpstr>
      <vt:lpstr>Formatting Considerations</vt:lpstr>
      <vt:lpstr>Best Practices for CVs &amp; Resumes</vt:lpstr>
      <vt:lpstr>Examples of Action Verb Phrases          from UA Career Center</vt:lpstr>
      <vt:lpstr>How to Get Started</vt:lpstr>
      <vt:lpstr>If you have a draft…</vt:lpstr>
      <vt:lpstr>And…. Bring your CV to the UA Writing Center! </vt:lpstr>
      <vt:lpstr>Appointment Options</vt:lpstr>
      <vt:lpstr>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RESUMES and CVs</dc:title>
  <dc:creator>Amy Dayton</dc:creator>
  <cp:lastModifiedBy>Amy Dayton</cp:lastModifiedBy>
  <cp:revision>8</cp:revision>
  <dcterms:created xsi:type="dcterms:W3CDTF">2023-06-05T19:13:50Z</dcterms:created>
  <dcterms:modified xsi:type="dcterms:W3CDTF">2023-10-16T23:44:50Z</dcterms:modified>
</cp:coreProperties>
</file>